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indent="0" algn="l" defTabSz="914400">
      <a:defRPr sz="1800" kern="1200">
        <a:solidFill>
          <a:schemeClr val="tx1"/>
        </a:solidFill>
        <a:latin typeface="+mn-lt"/>
        <a:ea typeface="+mn-ea"/>
        <a:cs typeface="+mn-cs"/>
      </a:defRPr>
    </a:lvl1pPr>
    <a:lvl2pPr marL="457200" indent="0" algn="l" defTabSz="914400">
      <a:defRPr sz="1800" kern="1200">
        <a:solidFill>
          <a:schemeClr val="tx1"/>
        </a:solidFill>
        <a:latin typeface="+mn-lt"/>
        <a:ea typeface="+mn-ea"/>
        <a:cs typeface="+mn-cs"/>
      </a:defRPr>
    </a:lvl2pPr>
    <a:lvl3pPr marL="914400" indent="0" algn="l" defTabSz="914400">
      <a:defRPr sz="1800" kern="1200">
        <a:solidFill>
          <a:schemeClr val="tx1"/>
        </a:solidFill>
        <a:latin typeface="+mn-lt"/>
        <a:ea typeface="+mn-ea"/>
        <a:cs typeface="+mn-cs"/>
      </a:defRPr>
    </a:lvl3pPr>
    <a:lvl4pPr marL="1371600" indent="0" algn="l" defTabSz="914400">
      <a:defRPr sz="1800" kern="1200">
        <a:solidFill>
          <a:schemeClr val="tx1"/>
        </a:solidFill>
        <a:latin typeface="+mn-lt"/>
        <a:ea typeface="+mn-ea"/>
        <a:cs typeface="+mn-cs"/>
      </a:defRPr>
    </a:lvl4pPr>
    <a:lvl5pPr marL="1828800" indent="0" algn="l" defTabSz="914400">
      <a:defRPr sz="1800" kern="1200">
        <a:solidFill>
          <a:schemeClr val="tx1"/>
        </a:solidFill>
        <a:latin typeface="+mn-lt"/>
        <a:ea typeface="+mn-ea"/>
        <a:cs typeface="+mn-cs"/>
      </a:defRPr>
    </a:lvl5pPr>
    <a:lvl6pPr marL="2286000" indent="0" algn="l" defTabSz="914400">
      <a:defRPr sz="1800" kern="1200">
        <a:solidFill>
          <a:schemeClr val="tx1"/>
        </a:solidFill>
        <a:latin typeface="+mn-lt"/>
        <a:ea typeface="+mn-ea"/>
        <a:cs typeface="+mn-cs"/>
      </a:defRPr>
    </a:lvl6pPr>
    <a:lvl7pPr marL="2743200" indent="0" algn="l" defTabSz="914400">
      <a:defRPr sz="1800" kern="1200">
        <a:solidFill>
          <a:schemeClr val="tx1"/>
        </a:solidFill>
        <a:latin typeface="+mn-lt"/>
        <a:ea typeface="+mn-ea"/>
        <a:cs typeface="+mn-cs"/>
      </a:defRPr>
    </a:lvl7pPr>
    <a:lvl8pPr marL="3200400" indent="0" algn="l" defTabSz="914400">
      <a:defRPr sz="1800" kern="1200">
        <a:solidFill>
          <a:schemeClr val="tx1"/>
        </a:solidFill>
        <a:latin typeface="+mn-lt"/>
        <a:ea typeface="+mn-ea"/>
        <a:cs typeface="+mn-cs"/>
      </a:defRPr>
    </a:lvl8pPr>
    <a:lvl9pPr marL="3657600" indent="0" algn="l" defTabSz="914400">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52006"/>
  </p:normalViewPr>
  <p:slideViewPr>
    <p:cSldViewPr snapToGrid="0">
      <p:cViewPr varScale="1">
        <p:scale>
          <a:sx n="62" d="100"/>
          <a:sy n="62" d="100"/>
        </p:scale>
        <p:origin x="268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p:cNvSpPr>
            <a:spLocks noGrp="1"/>
          </p:cNvSpPr>
          <p:nvPr>
            <p:ph type="hdr" sz="quarter"/>
          </p:nvPr>
        </p:nvSpPr>
        <p:spPr>
          <a:prstGeom prst="rect">
            <a:avLst/>
          </a:prstGeom>
        </p:spPr>
        <p:txBody>
          <a:bodyPr/>
          <a:lstStyle/>
          <a:p>
            <a:endParaRPr/>
          </a:p>
        </p:txBody>
      </p:sp>
      <p:sp>
        <p:nvSpPr>
          <p:cNvPr id="3" name="Date Placeholder"/>
          <p:cNvSpPr>
            <a:spLocks noGrp="1"/>
          </p:cNvSpPr>
          <p:nvPr>
            <p:ph type="dt" sz="quarter" idx="1"/>
          </p:nvPr>
        </p:nvSpPr>
        <p:spPr>
          <a:prstGeom prst="rect">
            <a:avLst/>
          </a:prstGeom>
        </p:spPr>
        <p:txBody>
          <a:bodyPr/>
          <a:lstStyle/>
          <a:p>
            <a:endParaRPr/>
          </a:p>
        </p:txBody>
      </p:sp>
      <p:sp>
        <p:nvSpPr>
          <p:cNvPr id="4" name="Slide Image Placeholder"/>
          <p:cNvSpPr>
            <a:spLocks noGrp="1" noRot="1" noChangeAspect="1"/>
          </p:cNvSpPr>
          <p:nvPr>
            <p:ph type="sldImg" idx="2"/>
          </p:nvPr>
        </p:nvSpPr>
        <p:spPr>
          <a:prstGeom prst="rect">
            <a:avLst/>
          </a:prstGeom>
        </p:spPr>
        <p:txBody>
          <a:bodyPr/>
          <a:lstStyle/>
          <a:p>
            <a:endParaRPr/>
          </a:p>
        </p:txBody>
      </p:sp>
      <p:sp>
        <p:nvSpPr>
          <p:cNvPr id="5" name="Notes Placeholder"/>
          <p:cNvSpPr>
            <a:spLocks noGrp="1"/>
          </p:cNvSpPr>
          <p:nvPr>
            <p:ph type="body" sz="quarter" idx="3"/>
          </p:nvPr>
        </p:nvSpPr>
        <p:spPr>
          <a:prstGeom prst="rect">
            <a:avLst/>
          </a:prstGeom>
        </p:spPr>
        <p:txBody>
          <a:bodyPr/>
          <a:lstStyle/>
          <a:p>
            <a:endParaRPr/>
          </a:p>
        </p:txBody>
      </p:sp>
      <p:sp>
        <p:nvSpPr>
          <p:cNvPr id="6" name="Footer Placeholder"/>
          <p:cNvSpPr>
            <a:spLocks noGrp="1"/>
          </p:cNvSpPr>
          <p:nvPr>
            <p:ph type="ftr" sz="quarter" idx="4"/>
          </p:nvPr>
        </p:nvSpPr>
        <p:spPr>
          <a:prstGeom prst="rect">
            <a:avLst/>
          </a:prstGeom>
        </p:spPr>
        <p:txBody>
          <a:bodyPr/>
          <a:lstStyle/>
          <a:p>
            <a:endParaRPr/>
          </a:p>
        </p:txBody>
      </p:sp>
      <p:sp>
        <p:nvSpPr>
          <p:cNvPr id="7" name="Slide Number Placeholder"/>
          <p:cNvSpPr>
            <a:spLocks noGrp="1"/>
          </p:cNvSpPr>
          <p:nvPr>
            <p:ph type="sldNum" sz="quarter" idx="5"/>
          </p:nvPr>
        </p:nvSpPr>
        <p:spPr>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effectLst/>
              </a:rPr>
              <a:t>“</a:t>
            </a:r>
            <a:r>
              <a:rPr lang="en-US" sz="1200" b="0" i="0" kern="1200" dirty="0" err="1">
                <a:effectLst/>
              </a:rPr>
              <a:t>TesseraLabs.IO’s</a:t>
            </a:r>
            <a:r>
              <a:rPr lang="en-US" sz="1200" b="0" i="0" kern="1200" dirty="0">
                <a:effectLst/>
              </a:rPr>
              <a:t> Code Remediation Service is designed to help customers reduce migration risk during ERP transformation by focusing on one of the most critical problem areas: incompatible custom code and related integration impacts.</a:t>
            </a:r>
          </a:p>
          <a:p>
            <a:r>
              <a:rPr lang="en-US" sz="1200" b="0" i="0" kern="1200" dirty="0">
                <a:effectLst/>
              </a:rPr>
              <a:t>The service gives customers a structured and governed way to identify, assess, prioritize, remediate, test, and stabilize custom developments that could otherwise delay the migration or create business disruption after go-live.</a:t>
            </a:r>
          </a:p>
          <a:p>
            <a:r>
              <a:rPr lang="en-US" sz="1200" b="0" i="0" kern="1200" dirty="0">
                <a:effectLst/>
              </a:rPr>
              <a:t>Our approach is not just technical cleanup. It is a managed delivery model. We start by confirming scope, systems, stakeholders, and business-critical processes. From there, we build a full inventory of custom objects, analyze compatibility and dependencies, and classify remediation work by risk and business priority.</a:t>
            </a:r>
          </a:p>
          <a:p>
            <a:r>
              <a:rPr lang="en-US" sz="1200" b="0" i="0" kern="1200" dirty="0">
                <a:effectLst/>
              </a:rPr>
              <a:t>We then execute remediation in controlled waves. Each wave includes design review, code updates, quality checks, unit testing, defect correction, and transport readiness. After that, we support integration and regression testing, cutover readiness, and post-go-live </a:t>
            </a:r>
            <a:r>
              <a:rPr lang="en-US" sz="1200" b="0" i="0" kern="1200" dirty="0" err="1">
                <a:effectLst/>
              </a:rPr>
              <a:t>hypercare</a:t>
            </a:r>
            <a:r>
              <a:rPr lang="en-US" sz="1200" b="0" i="0" kern="1200" dirty="0">
                <a:effectLst/>
              </a:rPr>
              <a:t>.</a:t>
            </a:r>
          </a:p>
          <a:p>
            <a:r>
              <a:rPr lang="en-US" sz="1200" b="0" i="0" kern="1200" dirty="0">
                <a:effectLst/>
              </a:rPr>
              <a:t>The value for the customer is clear: lower migration risk, faster readiness for the target platform, stronger governance, better deployment quality, and less disruption after go-live.</a:t>
            </a:r>
          </a:p>
          <a:p>
            <a:r>
              <a:rPr lang="en-US" sz="1200" b="0" i="0" kern="1200" dirty="0">
                <a:effectLst/>
              </a:rPr>
              <a:t>In short, </a:t>
            </a:r>
            <a:r>
              <a:rPr lang="en-US" sz="1200" b="0" i="0" kern="1200" dirty="0" err="1">
                <a:effectLst/>
              </a:rPr>
              <a:t>TesseraLabs.IO</a:t>
            </a:r>
            <a:r>
              <a:rPr lang="en-US" sz="1200" b="0" i="0" kern="1200" dirty="0">
                <a:effectLst/>
              </a:rPr>
              <a:t> positions this service as a focused migration enablement offering that combines technical remediation execution with delivery discipline, reporting, and stabilization support.”</a:t>
            </a:r>
          </a:p>
          <a:p>
            <a:br>
              <a:rPr lang="en-US" dirty="0"/>
            </a:br>
            <a:endParaRPr dirty="0"/>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idx="5"/>
          </p:nvPr>
        </p:nvSpPr>
        <p:spPr/>
        <p:txBody>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a:lnSpc>
          <a:spcPct val="90000"/>
        </a:lnSpc>
        <a:spcBef>
          <a:spcPts val="0"/>
        </a:spcBef>
        <a:buNone/>
        <a:defRPr sz="4400">
          <a:solidFill>
            <a:schemeClr val="tx1"/>
          </a:solidFill>
          <a:latin typeface="+mj-lt"/>
          <a:ea typeface="+mj-lt"/>
          <a:cs typeface="+mj-lt"/>
        </a:defRPr>
      </a:lvl1pPr>
    </p:titleStyle>
    <p:bodyStyle>
      <a:lvl1pPr marL="228600" indent="-228600" algn="l">
        <a:lnSpc>
          <a:spcPct val="90000"/>
        </a:lnSpc>
        <a:spcBef>
          <a:spcPts val="1000"/>
        </a:spcBef>
        <a:buChar char="•"/>
        <a:defRPr sz="2800">
          <a:solidFill>
            <a:schemeClr val="tx1"/>
          </a:solidFill>
          <a:latin typeface="+mn-lt"/>
          <a:ea typeface="+mn-lt"/>
          <a:cs typeface="+mn-lt"/>
        </a:defRPr>
      </a:lvl1pPr>
      <a:lvl2pPr marL="685800" indent="-228600" algn="l">
        <a:lnSpc>
          <a:spcPct val="90000"/>
        </a:lnSpc>
        <a:spcBef>
          <a:spcPts val="500"/>
        </a:spcBef>
        <a:buChar char="•"/>
        <a:defRPr sz="2400">
          <a:solidFill>
            <a:schemeClr val="tx1"/>
          </a:solidFill>
          <a:latin typeface="+mn-lt"/>
          <a:ea typeface="+mn-lt"/>
          <a:cs typeface="+mn-lt"/>
        </a:defRPr>
      </a:lvl2pPr>
      <a:lvl3pPr marL="1143000" indent="-228600" algn="l">
        <a:lnSpc>
          <a:spcPct val="90000"/>
        </a:lnSpc>
        <a:spcBef>
          <a:spcPts val="500"/>
        </a:spcBef>
        <a:buChar char="•"/>
        <a:defRPr sz="2000">
          <a:solidFill>
            <a:schemeClr val="tx1"/>
          </a:solidFill>
          <a:latin typeface="+mn-lt"/>
          <a:ea typeface="+mn-lt"/>
          <a:cs typeface="+mn-lt"/>
        </a:defRPr>
      </a:lvl3pPr>
      <a:lvl4pPr marL="1600200" indent="-228600" algn="l">
        <a:lnSpc>
          <a:spcPct val="90000"/>
        </a:lnSpc>
        <a:spcBef>
          <a:spcPts val="500"/>
        </a:spcBef>
        <a:buChar char="•"/>
        <a:defRPr sz="1800">
          <a:solidFill>
            <a:schemeClr val="tx1"/>
          </a:solidFill>
          <a:latin typeface="+mn-lt"/>
          <a:ea typeface="+mn-lt"/>
          <a:cs typeface="+mn-lt"/>
        </a:defRPr>
      </a:lvl4pPr>
      <a:lvl5pPr marL="2057400" indent="-228600" algn="l">
        <a:lnSpc>
          <a:spcPct val="90000"/>
        </a:lnSpc>
        <a:spcBef>
          <a:spcPts val="500"/>
        </a:spcBef>
        <a:buChar char="•"/>
        <a:defRPr sz="1800">
          <a:solidFill>
            <a:schemeClr val="tx1"/>
          </a:solidFill>
          <a:latin typeface="+mn-lt"/>
          <a:ea typeface="+mn-lt"/>
          <a:cs typeface="+mn-lt"/>
        </a:defRPr>
      </a:lvl5pPr>
      <a:lvl6pPr marL="2514600" indent="-228600" algn="l">
        <a:lnSpc>
          <a:spcPct val="90000"/>
        </a:lnSpc>
        <a:spcBef>
          <a:spcPts val="500"/>
        </a:spcBef>
        <a:buChar char="•"/>
        <a:defRPr sz="1800">
          <a:solidFill>
            <a:schemeClr val="tx1"/>
          </a:solidFill>
          <a:latin typeface="+mn-lt"/>
          <a:ea typeface="+mn-lt"/>
          <a:cs typeface="+mn-lt"/>
        </a:defRPr>
      </a:lvl6pPr>
      <a:lvl7pPr marL="2971800" indent="-228600" algn="l">
        <a:lnSpc>
          <a:spcPct val="90000"/>
        </a:lnSpc>
        <a:spcBef>
          <a:spcPts val="500"/>
        </a:spcBef>
        <a:buChar char="•"/>
        <a:defRPr sz="1800">
          <a:solidFill>
            <a:schemeClr val="tx1"/>
          </a:solidFill>
          <a:latin typeface="+mn-lt"/>
          <a:ea typeface="+mn-lt"/>
          <a:cs typeface="+mn-lt"/>
        </a:defRPr>
      </a:lvl7pPr>
      <a:lvl8pPr marL="3429000" indent="-228600" algn="l">
        <a:lnSpc>
          <a:spcPct val="90000"/>
        </a:lnSpc>
        <a:spcBef>
          <a:spcPts val="500"/>
        </a:spcBef>
        <a:buChar char="•"/>
        <a:defRPr sz="1800">
          <a:solidFill>
            <a:schemeClr val="tx1"/>
          </a:solidFill>
          <a:latin typeface="+mn-lt"/>
          <a:ea typeface="+mn-lt"/>
          <a:cs typeface="+mn-lt"/>
        </a:defRPr>
      </a:lvl8pPr>
      <a:lvl9pPr marL="3886200" indent="-228600" algn="l">
        <a:lnSpc>
          <a:spcPct val="90000"/>
        </a:lnSpc>
        <a:spcBef>
          <a:spcPts val="500"/>
        </a:spcBef>
        <a:buChar char="•"/>
        <a:defRPr sz="1800">
          <a:solidFill>
            <a:schemeClr val="tx1"/>
          </a:solidFill>
          <a:latin typeface="+mn-lt"/>
          <a:ea typeface="+mn-lt"/>
          <a:cs typeface="+mn-lt"/>
        </a:defRPr>
      </a:lvl9pPr>
    </p:bodyStyle>
    <p:otherStyle>
      <a:lvl1pPr marL="0" algn="l">
        <a:buNone/>
        <a:defRPr sz="1800">
          <a:solidFill>
            <a:schemeClr val="tx1"/>
          </a:solidFill>
          <a:latin typeface="+mn-lt"/>
          <a:ea typeface="+mn-lt"/>
          <a:cs typeface="+mn-lt"/>
        </a:defRPr>
      </a:lvl1pPr>
      <a:lvl2pPr marL="457200" algn="l">
        <a:buNone/>
        <a:defRPr sz="1800">
          <a:solidFill>
            <a:schemeClr val="tx1"/>
          </a:solidFill>
          <a:latin typeface="+mn-lt"/>
          <a:ea typeface="+mn-lt"/>
          <a:cs typeface="+mn-lt"/>
        </a:defRPr>
      </a:lvl2pPr>
      <a:lvl3pPr marL="914400" algn="l">
        <a:buNone/>
        <a:defRPr sz="1800">
          <a:solidFill>
            <a:schemeClr val="tx1"/>
          </a:solidFill>
          <a:latin typeface="+mn-lt"/>
          <a:ea typeface="+mn-lt"/>
          <a:cs typeface="+mn-lt"/>
        </a:defRPr>
      </a:lvl3pPr>
      <a:lvl4pPr marL="1371600" algn="l">
        <a:buNone/>
        <a:defRPr sz="1800">
          <a:solidFill>
            <a:schemeClr val="tx1"/>
          </a:solidFill>
          <a:latin typeface="+mn-lt"/>
          <a:ea typeface="+mn-lt"/>
          <a:cs typeface="+mn-lt"/>
        </a:defRPr>
      </a:lvl4pPr>
      <a:lvl5pPr marL="1828800" algn="l">
        <a:buNone/>
        <a:defRPr sz="1800">
          <a:solidFill>
            <a:schemeClr val="tx1"/>
          </a:solidFill>
          <a:latin typeface="+mn-lt"/>
          <a:ea typeface="+mn-lt"/>
          <a:cs typeface="+mn-lt"/>
        </a:defRPr>
      </a:lvl5pPr>
      <a:lvl6pPr marL="2286000" algn="l">
        <a:buNone/>
        <a:defRPr sz="1800">
          <a:solidFill>
            <a:schemeClr val="tx1"/>
          </a:solidFill>
          <a:latin typeface="+mn-lt"/>
          <a:ea typeface="+mn-lt"/>
          <a:cs typeface="+mn-lt"/>
        </a:defRPr>
      </a:lvl6pPr>
      <a:lvl7pPr marL="2743200" algn="l">
        <a:buNone/>
        <a:defRPr sz="1800">
          <a:solidFill>
            <a:schemeClr val="tx1"/>
          </a:solidFill>
          <a:latin typeface="+mn-lt"/>
          <a:ea typeface="+mn-lt"/>
          <a:cs typeface="+mn-lt"/>
        </a:defRPr>
      </a:lvl7pPr>
      <a:lvl8pPr marL="3200400" algn="l">
        <a:buNone/>
        <a:defRPr sz="1800">
          <a:solidFill>
            <a:schemeClr val="tx1"/>
          </a:solidFill>
          <a:latin typeface="+mn-lt"/>
          <a:ea typeface="+mn-lt"/>
          <a:cs typeface="+mn-lt"/>
        </a:defRPr>
      </a:lvl8pPr>
      <a:lvl9pPr marL="3657600" algn="l">
        <a:buNone/>
        <a:defRPr sz="1800">
          <a:solidFill>
            <a:schemeClr val="tx1"/>
          </a:solidFill>
          <a:latin typeface="+mn-lt"/>
          <a:ea typeface="+mn-lt"/>
          <a:cs typeface="+mn-l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5E43C14C-10B2-4BC1-99C7-15E7560F1765}"/>
              </a:ext>
            </a:extLst>
          </p:cNvPr>
          <p:cNvSpPr>
            <a:spLocks noGrp="1"/>
          </p:cNvSpPr>
          <p:nvPr/>
        </p:nvSpPr>
        <p:spPr>
          <a:xfrm>
            <a:off x="0" y="0"/>
            <a:ext cx="12192000" cy="6858000"/>
          </a:xfrm>
          <a:prstGeom prst="rect">
            <a:avLst/>
          </a:prstGeom>
          <a:solidFill>
            <a:srgbClr val="0E1A2B"/>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BF6C6D9C-09EC-4CF7-BFB4-D0555D9912CB}"/>
              </a:ext>
            </a:extLst>
          </p:cNvPr>
          <p:cNvSpPr>
            <a:spLocks noGrp="1"/>
          </p:cNvSpPr>
          <p:nvPr/>
        </p:nvSpPr>
        <p:spPr>
          <a:xfrm>
            <a:off x="0" y="0"/>
            <a:ext cx="12192000" cy="2095500"/>
          </a:xfrm>
          <a:prstGeom prst="rect">
            <a:avLst/>
          </a:prstGeom>
          <a:solidFill>
            <a:srgbClr val="0F2742"/>
          </a:solidFill>
          <a:ln w="0">
            <a:solidFill>
              <a:srgbClr val="000000">
                <a:alpha val="0"/>
              </a:srgbClr>
            </a:solidFill>
            <a:prstDash val="solid"/>
          </a:ln>
        </p:spPr>
        <p:txBody>
          <a:bodyPr/>
          <a:lstStyle/>
          <a:p>
            <a:endParaRPr lang="en-US"/>
          </a:p>
        </p:txBody>
      </p:sp>
      <p:sp>
        <p:nvSpPr>
          <p:cNvPr id="3" name="Rectangle 2">
            <a:extLst>
              <a:ext uri="{FF2B5EF4-FFF2-40B4-BE49-F238E27FC236}">
                <a16:creationId xmlns:a16="http://schemas.microsoft.com/office/drawing/2014/main" id="{2147B4AE-F690-448F-B261-76E21FF87A2E}"/>
              </a:ext>
            </a:extLst>
          </p:cNvPr>
          <p:cNvSpPr>
            <a:spLocks noGrp="1"/>
          </p:cNvSpPr>
          <p:nvPr/>
        </p:nvSpPr>
        <p:spPr>
          <a:xfrm>
            <a:off x="7753350" y="0"/>
            <a:ext cx="4438650" cy="6858000"/>
          </a:xfrm>
          <a:prstGeom prst="rect">
            <a:avLst/>
          </a:prstGeom>
          <a:solidFill>
            <a:srgbClr val="12345A"/>
          </a:solidFill>
          <a:ln w="0">
            <a:solidFill>
              <a:srgbClr val="000000">
                <a:alpha val="0"/>
              </a:srgbClr>
            </a:solidFill>
            <a:prstDash val="solid"/>
          </a:ln>
        </p:spPr>
        <p:txBody>
          <a:bodyPr/>
          <a:lstStyle/>
          <a:p>
            <a:endParaRPr lang="en-US"/>
          </a:p>
        </p:txBody>
      </p:sp>
      <p:sp>
        <p:nvSpPr>
          <p:cNvPr id="4" name="Rectangle 3">
            <a:extLst>
              <a:ext uri="{FF2B5EF4-FFF2-40B4-BE49-F238E27FC236}">
                <a16:creationId xmlns:a16="http://schemas.microsoft.com/office/drawing/2014/main" id="{7D31B443-55F5-4323-8D51-0EC5FE9A2DEF}"/>
              </a:ext>
            </a:extLst>
          </p:cNvPr>
          <p:cNvSpPr>
            <a:spLocks noGrp="1"/>
          </p:cNvSpPr>
          <p:nvPr/>
        </p:nvSpPr>
        <p:spPr>
          <a:xfrm>
            <a:off x="8191500" y="1181100"/>
            <a:ext cx="3048000" cy="3048000"/>
          </a:xfrm>
          <a:prstGeom prst="rect">
            <a:avLst/>
          </a:prstGeom>
          <a:solidFill>
            <a:srgbClr val="183E69"/>
          </a:solidFill>
          <a:ln w="19050">
            <a:solidFill>
              <a:srgbClr val="4CD7C6">
                <a:alpha val="33333"/>
              </a:srgbClr>
            </a:solidFill>
            <a:prstDash val="solid"/>
          </a:ln>
        </p:spPr>
        <p:txBody>
          <a:bodyPr/>
          <a:lstStyle/>
          <a:p>
            <a:endParaRPr lang="en-US"/>
          </a:p>
        </p:txBody>
      </p:sp>
      <p:sp>
        <p:nvSpPr>
          <p:cNvPr id="5" name="Rectangle 4">
            <a:extLst>
              <a:ext uri="{FF2B5EF4-FFF2-40B4-BE49-F238E27FC236}">
                <a16:creationId xmlns:a16="http://schemas.microsoft.com/office/drawing/2014/main" id="{0B7FCAAF-234B-4479-86C4-C89C1843F858}"/>
              </a:ext>
            </a:extLst>
          </p:cNvPr>
          <p:cNvSpPr>
            <a:spLocks noGrp="1"/>
          </p:cNvSpPr>
          <p:nvPr/>
        </p:nvSpPr>
        <p:spPr>
          <a:xfrm>
            <a:off x="8667750" y="1657350"/>
            <a:ext cx="2095500" cy="2095500"/>
          </a:xfrm>
          <a:prstGeom prst="rect">
            <a:avLst/>
          </a:prstGeom>
          <a:solidFill>
            <a:srgbClr val="0E223A"/>
          </a:solidFill>
          <a:ln w="19050">
            <a:solidFill>
              <a:srgbClr val="4B8BFF">
                <a:alpha val="40000"/>
              </a:srgbClr>
            </a:solidFill>
            <a:prstDash val="solid"/>
          </a:ln>
        </p:spPr>
        <p:txBody>
          <a:bodyPr/>
          <a:lstStyle/>
          <a:p>
            <a:endParaRPr lang="en-US"/>
          </a:p>
        </p:txBody>
      </p:sp>
      <p:sp>
        <p:nvSpPr>
          <p:cNvPr id="6" name="Rectangle 5">
            <a:extLst>
              <a:ext uri="{FF2B5EF4-FFF2-40B4-BE49-F238E27FC236}">
                <a16:creationId xmlns:a16="http://schemas.microsoft.com/office/drawing/2014/main" id="{A638B989-7008-48D6-8176-8D44DF6E5C6A}"/>
              </a:ext>
            </a:extLst>
          </p:cNvPr>
          <p:cNvSpPr>
            <a:spLocks noGrp="1"/>
          </p:cNvSpPr>
          <p:nvPr/>
        </p:nvSpPr>
        <p:spPr>
          <a:xfrm>
            <a:off x="9315450" y="2324100"/>
            <a:ext cx="800100" cy="800100"/>
          </a:xfrm>
          <a:prstGeom prst="rect">
            <a:avLst/>
          </a:prstGeom>
          <a:solidFill>
            <a:srgbClr val="4CD7C6"/>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BFCC2089-9788-4339-86C0-59692EA1E6C3}"/>
              </a:ext>
            </a:extLst>
          </p:cNvPr>
          <p:cNvSpPr>
            <a:spLocks noGrp="1"/>
          </p:cNvSpPr>
          <p:nvPr/>
        </p:nvSpPr>
        <p:spPr>
          <a:xfrm>
            <a:off x="571500" y="533400"/>
            <a:ext cx="2476500" cy="228600"/>
          </a:xfrm>
          <a:prstGeom prst="rect">
            <a:avLst/>
          </a:prstGeom>
          <a:solidFill>
            <a:srgbClr val="214A76"/>
          </a:solidFill>
          <a:ln w="9525">
            <a:solidFill>
              <a:srgbClr val="214A76"/>
            </a:solidFill>
            <a:prstDash val="solid"/>
          </a:ln>
        </p:spPr>
        <p:txBody>
          <a:bodyPr/>
          <a:lstStyle/>
          <a:p>
            <a:endParaRPr lang="en-US"/>
          </a:p>
        </p:txBody>
      </p:sp>
      <p:sp>
        <p:nvSpPr>
          <p:cNvPr id="8" name="Rectangle 7">
            <a:extLst>
              <a:ext uri="{FF2B5EF4-FFF2-40B4-BE49-F238E27FC236}">
                <a16:creationId xmlns:a16="http://schemas.microsoft.com/office/drawing/2014/main" id="{DB077802-339C-48E6-BE75-1A862E129784}"/>
              </a:ext>
            </a:extLst>
          </p:cNvPr>
          <p:cNvSpPr>
            <a:spLocks noGrp="1"/>
          </p:cNvSpPr>
          <p:nvPr/>
        </p:nvSpPr>
        <p:spPr>
          <a:xfrm>
            <a:off x="571500" y="571500"/>
            <a:ext cx="24765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Managed Delivery for ERP Migration</a:t>
            </a:r>
          </a:p>
        </p:txBody>
      </p:sp>
      <p:sp>
        <p:nvSpPr>
          <p:cNvPr id="9" name="Rectangle 8">
            <a:extLst>
              <a:ext uri="{FF2B5EF4-FFF2-40B4-BE49-F238E27FC236}">
                <a16:creationId xmlns:a16="http://schemas.microsoft.com/office/drawing/2014/main" id="{37FA5AA6-2019-4D1B-911E-46CC26FC266E}"/>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FFFFFF"/>
                </a:solidFill>
                <a:latin typeface="Aptos Display"/>
                <a:ea typeface="Aptos Display"/>
                <a:cs typeface="Aptos Display"/>
              </a:defRPr>
            </a:pPr>
            <a:r>
              <a:rPr sz="2250" b="1">
                <a:solidFill>
                  <a:srgbClr val="FFFFFF"/>
                </a:solidFill>
                <a:latin typeface="Aptos Display"/>
                <a:ea typeface="Aptos Display"/>
                <a:cs typeface="Aptos Display"/>
              </a:rPr>
              <a:t>TesseraLabs.IO Code Remediation Service</a:t>
            </a:r>
          </a:p>
        </p:txBody>
      </p:sp>
      <p:sp>
        <p:nvSpPr>
          <p:cNvPr id="10" name="Rectangle 9">
            <a:extLst>
              <a:ext uri="{FF2B5EF4-FFF2-40B4-BE49-F238E27FC236}">
                <a16:creationId xmlns:a16="http://schemas.microsoft.com/office/drawing/2014/main" id="{ED5C8BC7-6484-4335-AD9A-5F58946040E4}"/>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D6E4F5"/>
                </a:solidFill>
                <a:latin typeface="Aptos"/>
                <a:ea typeface="Aptos"/>
                <a:cs typeface="Aptos"/>
              </a:defRPr>
            </a:pPr>
            <a:r>
              <a:rPr sz="1125" b="0">
                <a:solidFill>
                  <a:srgbClr val="D6E4F5"/>
                </a:solidFill>
                <a:latin typeface="Aptos"/>
                <a:ea typeface="Aptos"/>
                <a:cs typeface="Aptos"/>
              </a:rPr>
              <a:t>Managed delivery for custom code analysis, remediation, validation, cutover support, and post-go-live stabilization.</a:t>
            </a:r>
          </a:p>
        </p:txBody>
      </p:sp>
      <p:sp>
        <p:nvSpPr>
          <p:cNvPr id="11" name="Rectangle 10">
            <a:extLst>
              <a:ext uri="{FF2B5EF4-FFF2-40B4-BE49-F238E27FC236}">
                <a16:creationId xmlns:a16="http://schemas.microsoft.com/office/drawing/2014/main" id="{45B1D799-F8CB-43BD-A6A8-ABB89FEE115D}"/>
              </a:ext>
            </a:extLst>
          </p:cNvPr>
          <p:cNvSpPr>
            <a:spLocks noGrp="1"/>
          </p:cNvSpPr>
          <p:nvPr/>
        </p:nvSpPr>
        <p:spPr>
          <a:xfrm>
            <a:off x="571500" y="2476500"/>
            <a:ext cx="5334000" cy="1047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0">
                <a:solidFill>
                  <a:srgbClr val="F5FAFF"/>
                </a:solidFill>
                <a:latin typeface="Aptos"/>
                <a:ea typeface="Aptos"/>
                <a:cs typeface="Aptos"/>
              </a:defRPr>
            </a:pPr>
            <a:r>
              <a:rPr sz="1500" b="0">
                <a:solidFill>
                  <a:srgbClr val="F5FAFF"/>
                </a:solidFill>
                <a:latin typeface="Aptos"/>
                <a:ea typeface="Aptos"/>
                <a:cs typeface="Aptos"/>
              </a:rPr>
              <a:t>TesseraLabs helps customers reduce migration risk by identifying and remediating incompatible custom code and integration impacts through a governed, wave-based execution model.</a:t>
            </a:r>
          </a:p>
        </p:txBody>
      </p:sp>
      <p:sp>
        <p:nvSpPr>
          <p:cNvPr id="12" name="Rectangle 11">
            <a:extLst>
              <a:ext uri="{FF2B5EF4-FFF2-40B4-BE49-F238E27FC236}">
                <a16:creationId xmlns:a16="http://schemas.microsoft.com/office/drawing/2014/main" id="{39DC412E-05CF-464F-926C-13C3EB62C417}"/>
              </a:ext>
            </a:extLst>
          </p:cNvPr>
          <p:cNvSpPr>
            <a:spLocks noGrp="1"/>
          </p:cNvSpPr>
          <p:nvPr/>
        </p:nvSpPr>
        <p:spPr>
          <a:xfrm>
            <a:off x="571500" y="4095750"/>
            <a:ext cx="1143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CD7C6"/>
                </a:solidFill>
                <a:latin typeface="Aptos Display"/>
                <a:ea typeface="Aptos Display"/>
                <a:cs typeface="Aptos Display"/>
              </a:defRPr>
            </a:pPr>
            <a:r>
              <a:rPr sz="900" b="1">
                <a:solidFill>
                  <a:srgbClr val="4CD7C6"/>
                </a:solidFill>
                <a:latin typeface="Aptos Display"/>
                <a:ea typeface="Aptos Display"/>
                <a:cs typeface="Aptos Display"/>
              </a:rPr>
              <a:t>Scope</a:t>
            </a:r>
          </a:p>
        </p:txBody>
      </p:sp>
      <p:sp>
        <p:nvSpPr>
          <p:cNvPr id="13" name="Rectangle 12">
            <a:extLst>
              <a:ext uri="{FF2B5EF4-FFF2-40B4-BE49-F238E27FC236}">
                <a16:creationId xmlns:a16="http://schemas.microsoft.com/office/drawing/2014/main" id="{123B8ADC-4762-4CD6-B7E7-9A44B7CC542A}"/>
              </a:ext>
            </a:extLst>
          </p:cNvPr>
          <p:cNvSpPr>
            <a:spLocks noGrp="1"/>
          </p:cNvSpPr>
          <p:nvPr/>
        </p:nvSpPr>
        <p:spPr>
          <a:xfrm>
            <a:off x="1771650" y="4095750"/>
            <a:ext cx="4953000" cy="3810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DCE8F6"/>
                </a:solidFill>
                <a:latin typeface="Aptos"/>
                <a:ea typeface="Aptos"/>
                <a:cs typeface="Aptos"/>
              </a:defRPr>
            </a:pPr>
            <a:r>
              <a:rPr sz="1125" b="0">
                <a:solidFill>
                  <a:srgbClr val="DCE8F6"/>
                </a:solidFill>
                <a:latin typeface="Aptos"/>
                <a:ea typeface="Aptos"/>
                <a:cs typeface="Aptos"/>
              </a:rPr>
              <a:t>Inventory, classification, remediation, testing, cutover, hypercare</a:t>
            </a:r>
          </a:p>
        </p:txBody>
      </p:sp>
      <p:sp>
        <p:nvSpPr>
          <p:cNvPr id="14" name="Rectangle 13">
            <a:extLst>
              <a:ext uri="{FF2B5EF4-FFF2-40B4-BE49-F238E27FC236}">
                <a16:creationId xmlns:a16="http://schemas.microsoft.com/office/drawing/2014/main" id="{97237EC1-5DD6-4BF7-BD7D-E9E0490DAAD0}"/>
              </a:ext>
            </a:extLst>
          </p:cNvPr>
          <p:cNvSpPr>
            <a:spLocks noGrp="1"/>
          </p:cNvSpPr>
          <p:nvPr/>
        </p:nvSpPr>
        <p:spPr>
          <a:xfrm>
            <a:off x="571500" y="4762500"/>
            <a:ext cx="1143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CD7C6"/>
                </a:solidFill>
                <a:latin typeface="Aptos Display"/>
                <a:ea typeface="Aptos Display"/>
                <a:cs typeface="Aptos Display"/>
              </a:defRPr>
            </a:pPr>
            <a:r>
              <a:rPr sz="900" b="1">
                <a:solidFill>
                  <a:srgbClr val="4CD7C6"/>
                </a:solidFill>
                <a:latin typeface="Aptos Display"/>
                <a:ea typeface="Aptos Display"/>
                <a:cs typeface="Aptos Display"/>
              </a:rPr>
              <a:t>Value</a:t>
            </a:r>
          </a:p>
        </p:txBody>
      </p:sp>
      <p:sp>
        <p:nvSpPr>
          <p:cNvPr id="15" name="Rectangle 14">
            <a:extLst>
              <a:ext uri="{FF2B5EF4-FFF2-40B4-BE49-F238E27FC236}">
                <a16:creationId xmlns:a16="http://schemas.microsoft.com/office/drawing/2014/main" id="{100E3C6B-FEE1-4685-925E-6531710141CA}"/>
              </a:ext>
            </a:extLst>
          </p:cNvPr>
          <p:cNvSpPr>
            <a:spLocks noGrp="1"/>
          </p:cNvSpPr>
          <p:nvPr/>
        </p:nvSpPr>
        <p:spPr>
          <a:xfrm>
            <a:off x="1771650" y="4762500"/>
            <a:ext cx="4953000" cy="3810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DCE8F6"/>
                </a:solidFill>
                <a:latin typeface="Aptos"/>
                <a:ea typeface="Aptos"/>
                <a:cs typeface="Aptos"/>
              </a:defRPr>
            </a:pPr>
            <a:r>
              <a:rPr sz="1125" b="0">
                <a:solidFill>
                  <a:srgbClr val="DCE8F6"/>
                </a:solidFill>
                <a:latin typeface="Aptos"/>
                <a:ea typeface="Aptos"/>
                <a:cs typeface="Aptos"/>
              </a:rPr>
              <a:t>Lower migration risk and stronger deployment readiness</a:t>
            </a:r>
          </a:p>
        </p:txBody>
      </p:sp>
      <p:sp>
        <p:nvSpPr>
          <p:cNvPr id="16" name="Rectangle 15">
            <a:extLst>
              <a:ext uri="{FF2B5EF4-FFF2-40B4-BE49-F238E27FC236}">
                <a16:creationId xmlns:a16="http://schemas.microsoft.com/office/drawing/2014/main" id="{7FBA0912-E7D8-42DB-87D1-8F1BAC7890E2}"/>
              </a:ext>
            </a:extLst>
          </p:cNvPr>
          <p:cNvSpPr>
            <a:spLocks noGrp="1"/>
          </p:cNvSpPr>
          <p:nvPr/>
        </p:nvSpPr>
        <p:spPr>
          <a:xfrm>
            <a:off x="571500" y="5429250"/>
            <a:ext cx="11430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CD7C6"/>
                </a:solidFill>
                <a:latin typeface="Aptos Display"/>
                <a:ea typeface="Aptos Display"/>
                <a:cs typeface="Aptos Display"/>
              </a:defRPr>
            </a:pPr>
            <a:r>
              <a:rPr sz="900" b="1">
                <a:solidFill>
                  <a:srgbClr val="4CD7C6"/>
                </a:solidFill>
                <a:latin typeface="Aptos Display"/>
                <a:ea typeface="Aptos Display"/>
                <a:cs typeface="Aptos Display"/>
              </a:rPr>
              <a:t>Model</a:t>
            </a:r>
          </a:p>
        </p:txBody>
      </p:sp>
      <p:sp>
        <p:nvSpPr>
          <p:cNvPr id="17" name="Rectangle 16">
            <a:extLst>
              <a:ext uri="{FF2B5EF4-FFF2-40B4-BE49-F238E27FC236}">
                <a16:creationId xmlns:a16="http://schemas.microsoft.com/office/drawing/2014/main" id="{27138A7E-8DEB-443B-96A9-6A3AE73CD4F9}"/>
              </a:ext>
            </a:extLst>
          </p:cNvPr>
          <p:cNvSpPr>
            <a:spLocks noGrp="1"/>
          </p:cNvSpPr>
          <p:nvPr/>
        </p:nvSpPr>
        <p:spPr>
          <a:xfrm>
            <a:off x="1771650" y="5429250"/>
            <a:ext cx="4953000" cy="3810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DCE8F6"/>
                </a:solidFill>
                <a:latin typeface="Aptos"/>
                <a:ea typeface="Aptos"/>
                <a:cs typeface="Aptos"/>
              </a:defRPr>
            </a:pPr>
            <a:r>
              <a:rPr sz="1125" b="0">
                <a:solidFill>
                  <a:srgbClr val="DCE8F6"/>
                </a:solidFill>
                <a:latin typeface="Aptos"/>
                <a:ea typeface="Aptos"/>
                <a:cs typeface="Aptos"/>
              </a:rPr>
              <a:t>Wave-based delivery with governance and measurable KPIs</a:t>
            </a:r>
          </a:p>
        </p:txBody>
      </p:sp>
      <p:sp>
        <p:nvSpPr>
          <p:cNvPr id="18" name="Rectangle 17">
            <a:extLst>
              <a:ext uri="{FF2B5EF4-FFF2-40B4-BE49-F238E27FC236}">
                <a16:creationId xmlns:a16="http://schemas.microsoft.com/office/drawing/2014/main" id="{2D96DF9F-0EA5-484A-A919-A94C655AF287}"/>
              </a:ext>
            </a:extLst>
          </p:cNvPr>
          <p:cNvSpPr>
            <a:spLocks noGrp="1"/>
          </p:cNvSpPr>
          <p:nvPr/>
        </p:nvSpPr>
        <p:spPr>
          <a:xfrm>
            <a:off x="8362950" y="4476750"/>
            <a:ext cx="2571750" cy="1428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FFFFFF"/>
                </a:solidFill>
                <a:latin typeface="Aptos Display"/>
                <a:ea typeface="Aptos Display"/>
                <a:cs typeface="Aptos Display"/>
              </a:defRPr>
            </a:pPr>
            <a:r>
              <a:rPr sz="1350" b="1">
                <a:solidFill>
                  <a:srgbClr val="FFFFFF"/>
                </a:solidFill>
                <a:latin typeface="Aptos Display"/>
                <a:ea typeface="Aptos Display"/>
                <a:cs typeface="Aptos Display"/>
              </a:rPr>
              <a:t>Migration risk reduction</a:t>
            </a:r>
          </a:p>
          <a:p>
            <a:pPr algn="l">
              <a:defRPr sz="1350" b="1">
                <a:solidFill>
                  <a:srgbClr val="FFFFFF"/>
                </a:solidFill>
                <a:latin typeface="Aptos Display"/>
                <a:ea typeface="Aptos Display"/>
                <a:cs typeface="Aptos Display"/>
              </a:defRPr>
            </a:pPr>
            <a:r>
              <a:rPr sz="1350" b="1">
                <a:solidFill>
                  <a:srgbClr val="FFFFFF"/>
                </a:solidFill>
                <a:latin typeface="Aptos Display"/>
                <a:ea typeface="Aptos Display"/>
                <a:cs typeface="Aptos Display"/>
              </a:rPr>
              <a:t>Wave-based execution</a:t>
            </a:r>
          </a:p>
          <a:p>
            <a:pPr algn="l">
              <a:defRPr sz="1350" b="1">
                <a:solidFill>
                  <a:srgbClr val="FFFFFF"/>
                </a:solidFill>
                <a:latin typeface="Aptos Display"/>
                <a:ea typeface="Aptos Display"/>
                <a:cs typeface="Aptos Display"/>
              </a:defRPr>
            </a:pPr>
            <a:r>
              <a:rPr sz="1350" b="1">
                <a:solidFill>
                  <a:srgbClr val="FFFFFF"/>
                </a:solidFill>
                <a:latin typeface="Aptos Display"/>
                <a:ea typeface="Aptos Display"/>
                <a:cs typeface="Aptos Display"/>
              </a:rPr>
              <a:t>Transport readiness</a:t>
            </a:r>
          </a:p>
          <a:p>
            <a:pPr algn="l">
              <a:defRPr sz="1350" b="1">
                <a:solidFill>
                  <a:srgbClr val="FFFFFF"/>
                </a:solidFill>
                <a:latin typeface="Aptos Display"/>
                <a:ea typeface="Aptos Display"/>
                <a:cs typeface="Aptos Display"/>
              </a:defRPr>
            </a:pPr>
            <a:r>
              <a:rPr sz="1350" b="1">
                <a:solidFill>
                  <a:srgbClr val="FFFFFF"/>
                </a:solidFill>
                <a:latin typeface="Aptos Display"/>
                <a:ea typeface="Aptos Display"/>
                <a:cs typeface="Aptos Display"/>
              </a:rPr>
              <a:t>Post-go-live stabilization</a:t>
            </a:r>
          </a:p>
        </p:txBody>
      </p:sp>
      <p:sp>
        <p:nvSpPr>
          <p:cNvPr id="19" name="Rectangle 18">
            <a:extLst>
              <a:ext uri="{FF2B5EF4-FFF2-40B4-BE49-F238E27FC236}">
                <a16:creationId xmlns:a16="http://schemas.microsoft.com/office/drawing/2014/main" id="{DFA6EE4F-2584-4C4B-AC9F-27996FBD7EC5}"/>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E5EEF8"/>
                </a:solidFill>
                <a:latin typeface="Aptos"/>
                <a:ea typeface="Aptos"/>
                <a:cs typeface="Aptos"/>
              </a:defRPr>
            </a:pPr>
            <a:r>
              <a:rPr sz="750" b="0">
                <a:solidFill>
                  <a:srgbClr val="E5EEF8"/>
                </a:solidFill>
                <a:latin typeface="Aptos"/>
                <a:ea typeface="Aptos"/>
                <a:cs typeface="Aptos"/>
              </a:rPr>
              <a:t>TesseraLabs.IO  |  Code Remediation Service</a:t>
            </a:r>
          </a:p>
        </p:txBody>
      </p:sp>
      <p:sp>
        <p:nvSpPr>
          <p:cNvPr id="20" name="Rectangle 19">
            <a:extLst>
              <a:ext uri="{FF2B5EF4-FFF2-40B4-BE49-F238E27FC236}">
                <a16:creationId xmlns:a16="http://schemas.microsoft.com/office/drawing/2014/main" id="{10C20F03-B102-4ED1-8571-7F6624FC0BD2}"/>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E5EEF8"/>
                </a:solidFill>
                <a:latin typeface="Aptos"/>
                <a:ea typeface="Aptos"/>
                <a:cs typeface="Aptos"/>
              </a:defRPr>
            </a:pPr>
            <a:r>
              <a:rPr sz="750" b="0">
                <a:solidFill>
                  <a:srgbClr val="E5EEF8"/>
                </a:solidFill>
                <a:latin typeface="Aptos"/>
                <a:ea typeface="Aptos"/>
                <a:cs typeface="Aptos"/>
              </a:rPr>
              <a:t>01 / 10</a:t>
            </a:r>
          </a:p>
        </p:txBody>
      </p:sp>
      <p:sp>
        <p:nvSpPr>
          <p:cNvPr id="21" name="Rectangle 20">
            <a:extLst>
              <a:ext uri="{FF2B5EF4-FFF2-40B4-BE49-F238E27FC236}">
                <a16:creationId xmlns:a16="http://schemas.microsoft.com/office/drawing/2014/main" id="{CE42AA69-B284-4789-B912-C4646194C88D}"/>
              </a:ext>
            </a:extLst>
          </p:cNvPr>
          <p:cNvSpPr>
            <a:spLocks noGrp="1"/>
          </p:cNvSpPr>
          <p:nvPr/>
        </p:nvSpPr>
        <p:spPr>
          <a:xfrm>
            <a:off x="495300" y="6343650"/>
            <a:ext cx="11201400" cy="9525"/>
          </a:xfrm>
          <a:prstGeom prst="rect">
            <a:avLst/>
          </a:prstGeom>
          <a:solidFill>
            <a:srgbClr val="FFFFFF">
              <a:alpha val="13333"/>
            </a:srgbClr>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457770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8FB5C2AF-AEC7-429B-A39E-1B8F6A00D893}"/>
              </a:ext>
            </a:extLst>
          </p:cNvPr>
          <p:cNvSpPr>
            <a:spLocks noGrp="1"/>
          </p:cNvSpPr>
          <p:nvPr/>
        </p:nvSpPr>
        <p:spPr>
          <a:xfrm>
            <a:off x="0" y="0"/>
            <a:ext cx="12192000" cy="6858000"/>
          </a:xfrm>
          <a:prstGeom prst="rect">
            <a:avLst/>
          </a:prstGeom>
          <a:solidFill>
            <a:srgbClr val="0E1A2B"/>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C07AE1F0-0CFF-42FA-98A1-81F871DC973A}"/>
              </a:ext>
            </a:extLst>
          </p:cNvPr>
          <p:cNvSpPr>
            <a:spLocks noGrp="1"/>
          </p:cNvSpPr>
          <p:nvPr/>
        </p:nvSpPr>
        <p:spPr>
          <a:xfrm>
            <a:off x="0" y="0"/>
            <a:ext cx="12192000" cy="1333500"/>
          </a:xfrm>
          <a:prstGeom prst="rect">
            <a:avLst/>
          </a:prstGeom>
          <a:solidFill>
            <a:srgbClr val="0F2742"/>
          </a:solidFill>
          <a:ln w="0">
            <a:solidFill>
              <a:srgbClr val="000000">
                <a:alpha val="0"/>
              </a:srgbClr>
            </a:solidFill>
            <a:prstDash val="solid"/>
          </a:ln>
        </p:spPr>
        <p:txBody>
          <a:bodyPr/>
          <a:lstStyle/>
          <a:p>
            <a:endParaRPr lang="en-US"/>
          </a:p>
        </p:txBody>
      </p:sp>
      <p:sp>
        <p:nvSpPr>
          <p:cNvPr id="3" name="Rectangle 2">
            <a:extLst>
              <a:ext uri="{FF2B5EF4-FFF2-40B4-BE49-F238E27FC236}">
                <a16:creationId xmlns:a16="http://schemas.microsoft.com/office/drawing/2014/main" id="{F1D68973-91EE-4216-90A0-D56663D562AB}"/>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CD7C6"/>
                </a:solidFill>
                <a:latin typeface="Aptos Display"/>
                <a:ea typeface="Aptos Display"/>
                <a:cs typeface="Aptos Display"/>
              </a:defRPr>
            </a:pPr>
            <a:r>
              <a:rPr sz="900" b="1">
                <a:solidFill>
                  <a:srgbClr val="4CD7C6"/>
                </a:solidFill>
                <a:latin typeface="Aptos Display"/>
                <a:ea typeface="Aptos Display"/>
                <a:cs typeface="Aptos Display"/>
              </a:rPr>
              <a:t>Next Steps</a:t>
            </a:r>
          </a:p>
        </p:txBody>
      </p:sp>
      <p:sp>
        <p:nvSpPr>
          <p:cNvPr id="4" name="Rectangle 3">
            <a:extLst>
              <a:ext uri="{FF2B5EF4-FFF2-40B4-BE49-F238E27FC236}">
                <a16:creationId xmlns:a16="http://schemas.microsoft.com/office/drawing/2014/main" id="{47172C38-BEA0-49D1-BFB0-5C88A74A013B}"/>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FFFFFF"/>
                </a:solidFill>
                <a:latin typeface="Aptos Display"/>
                <a:ea typeface="Aptos Display"/>
                <a:cs typeface="Aptos Display"/>
              </a:defRPr>
            </a:pPr>
            <a:r>
              <a:rPr sz="2250" b="1">
                <a:solidFill>
                  <a:srgbClr val="FFFFFF"/>
                </a:solidFill>
                <a:latin typeface="Aptos Display"/>
                <a:ea typeface="Aptos Display"/>
                <a:cs typeface="Aptos Display"/>
              </a:rPr>
              <a:t>Launch the service with scope clarity, access readiness, and the first remediation wave</a:t>
            </a:r>
          </a:p>
        </p:txBody>
      </p:sp>
      <p:sp>
        <p:nvSpPr>
          <p:cNvPr id="5" name="Rectangle 4">
            <a:extLst>
              <a:ext uri="{FF2B5EF4-FFF2-40B4-BE49-F238E27FC236}">
                <a16:creationId xmlns:a16="http://schemas.microsoft.com/office/drawing/2014/main" id="{342CDDA7-F348-427E-A274-4B43A8D7726A}"/>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D6E4F5"/>
                </a:solidFill>
                <a:latin typeface="Aptos"/>
                <a:ea typeface="Aptos"/>
                <a:cs typeface="Aptos"/>
              </a:defRPr>
            </a:pPr>
            <a:r>
              <a:rPr sz="1125" b="0">
                <a:solidFill>
                  <a:srgbClr val="D6E4F5"/>
                </a:solidFill>
                <a:latin typeface="Aptos"/>
                <a:ea typeface="Aptos"/>
                <a:cs typeface="Aptos"/>
              </a:rPr>
              <a:t>The immediate goal is to mobilize a governed remediation model that is aligned to the migration program timeline and risk profile.</a:t>
            </a:r>
          </a:p>
        </p:txBody>
      </p:sp>
      <p:sp>
        <p:nvSpPr>
          <p:cNvPr id="6" name="Rectangle 5">
            <a:extLst>
              <a:ext uri="{FF2B5EF4-FFF2-40B4-BE49-F238E27FC236}">
                <a16:creationId xmlns:a16="http://schemas.microsoft.com/office/drawing/2014/main" id="{517205A8-AE86-497C-9523-E3FA510C6194}"/>
              </a:ext>
            </a:extLst>
          </p:cNvPr>
          <p:cNvSpPr>
            <a:spLocks noGrp="1"/>
          </p:cNvSpPr>
          <p:nvPr/>
        </p:nvSpPr>
        <p:spPr>
          <a:xfrm>
            <a:off x="666750" y="3181350"/>
            <a:ext cx="2381250" cy="1828800"/>
          </a:xfrm>
          <a:prstGeom prst="rect">
            <a:avLst/>
          </a:prstGeom>
          <a:solidFill>
            <a:srgbClr val="16304E"/>
          </a:solidFill>
          <a:ln w="9525">
            <a:solidFill>
              <a:srgbClr val="FFFFFF">
                <a:alpha val="13333"/>
              </a:srgbClr>
            </a:solidFill>
            <a:prstDash val="solid"/>
          </a:ln>
        </p:spPr>
        <p:txBody>
          <a:bodyPr/>
          <a:lstStyle/>
          <a:p>
            <a:endParaRPr lang="en-US"/>
          </a:p>
        </p:txBody>
      </p:sp>
      <p:sp>
        <p:nvSpPr>
          <p:cNvPr id="7" name="Rectangle 6">
            <a:extLst>
              <a:ext uri="{FF2B5EF4-FFF2-40B4-BE49-F238E27FC236}">
                <a16:creationId xmlns:a16="http://schemas.microsoft.com/office/drawing/2014/main" id="{C06B9DBA-9B5D-4D0B-9380-2921D526C03A}"/>
              </a:ext>
            </a:extLst>
          </p:cNvPr>
          <p:cNvSpPr>
            <a:spLocks noGrp="1"/>
          </p:cNvSpPr>
          <p:nvPr/>
        </p:nvSpPr>
        <p:spPr>
          <a:xfrm>
            <a:off x="666750" y="3181350"/>
            <a:ext cx="57150" cy="1828800"/>
          </a:xfrm>
          <a:prstGeom prst="rect">
            <a:avLst/>
          </a:prstGeom>
          <a:solidFill>
            <a:srgbClr val="4B8BFF"/>
          </a:solidFill>
          <a:ln w="0">
            <a:solidFill>
              <a:srgbClr val="000000">
                <a:alpha val="0"/>
              </a:srgbClr>
            </a:solidFill>
            <a:prstDash val="solid"/>
          </a:ln>
        </p:spPr>
        <p:txBody>
          <a:bodyPr/>
          <a:lstStyle/>
          <a:p>
            <a:endParaRPr lang="en-US"/>
          </a:p>
        </p:txBody>
      </p:sp>
      <p:sp>
        <p:nvSpPr>
          <p:cNvPr id="8" name="Rectangle 7">
            <a:extLst>
              <a:ext uri="{FF2B5EF4-FFF2-40B4-BE49-F238E27FC236}">
                <a16:creationId xmlns:a16="http://schemas.microsoft.com/office/drawing/2014/main" id="{CB5FA310-5383-45B4-BC5F-BB2845D671C2}"/>
              </a:ext>
            </a:extLst>
          </p:cNvPr>
          <p:cNvSpPr>
            <a:spLocks noGrp="1"/>
          </p:cNvSpPr>
          <p:nvPr/>
        </p:nvSpPr>
        <p:spPr>
          <a:xfrm>
            <a:off x="857250" y="3333750"/>
            <a:ext cx="2076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1. Confirm Scope</a:t>
            </a:r>
          </a:p>
        </p:txBody>
      </p:sp>
      <p:sp>
        <p:nvSpPr>
          <p:cNvPr id="9" name="Rectangle 8">
            <a:extLst>
              <a:ext uri="{FF2B5EF4-FFF2-40B4-BE49-F238E27FC236}">
                <a16:creationId xmlns:a16="http://schemas.microsoft.com/office/drawing/2014/main" id="{A099DB90-E142-46A8-909F-089B58D23A3C}"/>
              </a:ext>
            </a:extLst>
          </p:cNvPr>
          <p:cNvSpPr>
            <a:spLocks noGrp="1"/>
          </p:cNvSpPr>
          <p:nvPr/>
        </p:nvSpPr>
        <p:spPr>
          <a:xfrm>
            <a:off x="857250" y="3638550"/>
            <a:ext cx="2057400" cy="1276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E4EEF8"/>
                </a:solidFill>
                <a:latin typeface="Aptos"/>
                <a:ea typeface="Aptos"/>
                <a:cs typeface="Aptos"/>
              </a:defRPr>
            </a:pPr>
            <a:r>
              <a:rPr sz="1050" b="0">
                <a:solidFill>
                  <a:srgbClr val="E4EEF8"/>
                </a:solidFill>
                <a:latin typeface="Aptos"/>
                <a:ea typeface="Aptos"/>
                <a:cs typeface="Aptos"/>
              </a:rPr>
              <a:t>Validate systems in scope, target platform assumptions, and service boundaries.</a:t>
            </a:r>
          </a:p>
        </p:txBody>
      </p:sp>
      <p:sp>
        <p:nvSpPr>
          <p:cNvPr id="10" name="Rectangle 9">
            <a:extLst>
              <a:ext uri="{FF2B5EF4-FFF2-40B4-BE49-F238E27FC236}">
                <a16:creationId xmlns:a16="http://schemas.microsoft.com/office/drawing/2014/main" id="{AF0773F2-3C00-4381-8D51-A73A5924F22A}"/>
              </a:ext>
            </a:extLst>
          </p:cNvPr>
          <p:cNvSpPr>
            <a:spLocks noGrp="1"/>
          </p:cNvSpPr>
          <p:nvPr/>
        </p:nvSpPr>
        <p:spPr>
          <a:xfrm>
            <a:off x="3409950" y="3181350"/>
            <a:ext cx="2381250" cy="1828800"/>
          </a:xfrm>
          <a:prstGeom prst="rect">
            <a:avLst/>
          </a:prstGeom>
          <a:solidFill>
            <a:srgbClr val="16304E"/>
          </a:solidFill>
          <a:ln w="9525">
            <a:solidFill>
              <a:srgbClr val="FFFFFF">
                <a:alpha val="13333"/>
              </a:srgbClr>
            </a:solidFill>
            <a:prstDash val="solid"/>
          </a:ln>
        </p:spPr>
        <p:txBody>
          <a:bodyPr/>
          <a:lstStyle/>
          <a:p>
            <a:endParaRPr lang="en-US"/>
          </a:p>
        </p:txBody>
      </p:sp>
      <p:sp>
        <p:nvSpPr>
          <p:cNvPr id="11" name="Rectangle 10">
            <a:extLst>
              <a:ext uri="{FF2B5EF4-FFF2-40B4-BE49-F238E27FC236}">
                <a16:creationId xmlns:a16="http://schemas.microsoft.com/office/drawing/2014/main" id="{10379FE4-8302-433C-ACDC-7B7B96216D04}"/>
              </a:ext>
            </a:extLst>
          </p:cNvPr>
          <p:cNvSpPr>
            <a:spLocks noGrp="1"/>
          </p:cNvSpPr>
          <p:nvPr/>
        </p:nvSpPr>
        <p:spPr>
          <a:xfrm>
            <a:off x="3409950" y="3181350"/>
            <a:ext cx="57150" cy="1828800"/>
          </a:xfrm>
          <a:prstGeom prst="rect">
            <a:avLst/>
          </a:prstGeom>
          <a:solidFill>
            <a:srgbClr val="4CD7C6"/>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6E9361E6-5E15-4C2E-B87B-DF5184A8238C}"/>
              </a:ext>
            </a:extLst>
          </p:cNvPr>
          <p:cNvSpPr>
            <a:spLocks noGrp="1"/>
          </p:cNvSpPr>
          <p:nvPr/>
        </p:nvSpPr>
        <p:spPr>
          <a:xfrm>
            <a:off x="3600450" y="3333750"/>
            <a:ext cx="2076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2. Confirm Access</a:t>
            </a:r>
          </a:p>
        </p:txBody>
      </p:sp>
      <p:sp>
        <p:nvSpPr>
          <p:cNvPr id="13" name="Rectangle 12">
            <a:extLst>
              <a:ext uri="{FF2B5EF4-FFF2-40B4-BE49-F238E27FC236}">
                <a16:creationId xmlns:a16="http://schemas.microsoft.com/office/drawing/2014/main" id="{02B13021-306D-4183-9257-8EB6CCA6349D}"/>
              </a:ext>
            </a:extLst>
          </p:cNvPr>
          <p:cNvSpPr>
            <a:spLocks noGrp="1"/>
          </p:cNvSpPr>
          <p:nvPr/>
        </p:nvSpPr>
        <p:spPr>
          <a:xfrm>
            <a:off x="3600450" y="3638550"/>
            <a:ext cx="2057400" cy="1276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E4EEF8"/>
                </a:solidFill>
                <a:latin typeface="Aptos"/>
                <a:ea typeface="Aptos"/>
                <a:cs typeface="Aptos"/>
              </a:defRPr>
            </a:pPr>
            <a:r>
              <a:rPr sz="1050" b="0">
                <a:solidFill>
                  <a:srgbClr val="E4EEF8"/>
                </a:solidFill>
                <a:latin typeface="Aptos"/>
                <a:ea typeface="Aptos"/>
                <a:cs typeface="Aptos"/>
              </a:rPr>
              <a:t>Secure repositories, transports, analysis tools, and stakeholder participation.</a:t>
            </a:r>
          </a:p>
        </p:txBody>
      </p:sp>
      <p:sp>
        <p:nvSpPr>
          <p:cNvPr id="14" name="Rectangle 13">
            <a:extLst>
              <a:ext uri="{FF2B5EF4-FFF2-40B4-BE49-F238E27FC236}">
                <a16:creationId xmlns:a16="http://schemas.microsoft.com/office/drawing/2014/main" id="{319B7B71-B7FB-4559-94FF-7FAB4ABE31F8}"/>
              </a:ext>
            </a:extLst>
          </p:cNvPr>
          <p:cNvSpPr>
            <a:spLocks noGrp="1"/>
          </p:cNvSpPr>
          <p:nvPr/>
        </p:nvSpPr>
        <p:spPr>
          <a:xfrm>
            <a:off x="6153150" y="3181350"/>
            <a:ext cx="2381250" cy="1828800"/>
          </a:xfrm>
          <a:prstGeom prst="rect">
            <a:avLst/>
          </a:prstGeom>
          <a:solidFill>
            <a:srgbClr val="16304E"/>
          </a:solidFill>
          <a:ln w="9525">
            <a:solidFill>
              <a:srgbClr val="FFFFFF">
                <a:alpha val="13333"/>
              </a:srgbClr>
            </a:solidFill>
            <a:prstDash val="solid"/>
          </a:ln>
        </p:spPr>
        <p:txBody>
          <a:bodyPr/>
          <a:lstStyle/>
          <a:p>
            <a:endParaRPr lang="en-US"/>
          </a:p>
        </p:txBody>
      </p:sp>
      <p:sp>
        <p:nvSpPr>
          <p:cNvPr id="15" name="Rectangle 14">
            <a:extLst>
              <a:ext uri="{FF2B5EF4-FFF2-40B4-BE49-F238E27FC236}">
                <a16:creationId xmlns:a16="http://schemas.microsoft.com/office/drawing/2014/main" id="{C4F10135-9A86-45C5-9756-8704205BE87D}"/>
              </a:ext>
            </a:extLst>
          </p:cNvPr>
          <p:cNvSpPr>
            <a:spLocks noGrp="1"/>
          </p:cNvSpPr>
          <p:nvPr/>
        </p:nvSpPr>
        <p:spPr>
          <a:xfrm>
            <a:off x="6153150" y="3181350"/>
            <a:ext cx="57150" cy="1828800"/>
          </a:xfrm>
          <a:prstGeom prst="rect">
            <a:avLst/>
          </a:prstGeom>
          <a:solidFill>
            <a:srgbClr val="E8B04B"/>
          </a:solidFill>
          <a:ln w="0">
            <a:solidFill>
              <a:srgbClr val="000000">
                <a:alpha val="0"/>
              </a:srgbClr>
            </a:solidFill>
            <a:prstDash val="solid"/>
          </a:ln>
        </p:spPr>
        <p:txBody>
          <a:bodyPr/>
          <a:lstStyle/>
          <a:p>
            <a:endParaRPr lang="en-US"/>
          </a:p>
        </p:txBody>
      </p:sp>
      <p:sp>
        <p:nvSpPr>
          <p:cNvPr id="16" name="Rectangle 15">
            <a:extLst>
              <a:ext uri="{FF2B5EF4-FFF2-40B4-BE49-F238E27FC236}">
                <a16:creationId xmlns:a16="http://schemas.microsoft.com/office/drawing/2014/main" id="{4CB87509-EFF0-46CE-9995-06945C7DEDA7}"/>
              </a:ext>
            </a:extLst>
          </p:cNvPr>
          <p:cNvSpPr>
            <a:spLocks noGrp="1"/>
          </p:cNvSpPr>
          <p:nvPr/>
        </p:nvSpPr>
        <p:spPr>
          <a:xfrm>
            <a:off x="6343650" y="3333750"/>
            <a:ext cx="2076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3. Launch Analysis</a:t>
            </a:r>
          </a:p>
        </p:txBody>
      </p:sp>
      <p:sp>
        <p:nvSpPr>
          <p:cNvPr id="17" name="Rectangle 16">
            <a:extLst>
              <a:ext uri="{FF2B5EF4-FFF2-40B4-BE49-F238E27FC236}">
                <a16:creationId xmlns:a16="http://schemas.microsoft.com/office/drawing/2014/main" id="{2E800017-B509-44BB-B5C5-FA983D112736}"/>
              </a:ext>
            </a:extLst>
          </p:cNvPr>
          <p:cNvSpPr>
            <a:spLocks noGrp="1"/>
          </p:cNvSpPr>
          <p:nvPr/>
        </p:nvSpPr>
        <p:spPr>
          <a:xfrm>
            <a:off x="6343650" y="3638550"/>
            <a:ext cx="2057400" cy="1276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E4EEF8"/>
                </a:solidFill>
                <a:latin typeface="Aptos"/>
                <a:ea typeface="Aptos"/>
                <a:cs typeface="Aptos"/>
              </a:defRPr>
            </a:pPr>
            <a:r>
              <a:rPr sz="1050" b="0">
                <a:solidFill>
                  <a:srgbClr val="E4EEF8"/>
                </a:solidFill>
                <a:latin typeface="Aptos"/>
                <a:ea typeface="Aptos"/>
                <a:cs typeface="Aptos"/>
              </a:rPr>
              <a:t>Start the custom code inventory, compatibility assessment, and dependency mapping.</a:t>
            </a:r>
          </a:p>
        </p:txBody>
      </p:sp>
      <p:sp>
        <p:nvSpPr>
          <p:cNvPr id="18" name="Rectangle 17">
            <a:extLst>
              <a:ext uri="{FF2B5EF4-FFF2-40B4-BE49-F238E27FC236}">
                <a16:creationId xmlns:a16="http://schemas.microsoft.com/office/drawing/2014/main" id="{DD7241CD-7F8C-4176-BE17-EFD4893D65DF}"/>
              </a:ext>
            </a:extLst>
          </p:cNvPr>
          <p:cNvSpPr>
            <a:spLocks noGrp="1"/>
          </p:cNvSpPr>
          <p:nvPr/>
        </p:nvSpPr>
        <p:spPr>
          <a:xfrm>
            <a:off x="8896350" y="3181350"/>
            <a:ext cx="2381250" cy="1828800"/>
          </a:xfrm>
          <a:prstGeom prst="rect">
            <a:avLst/>
          </a:prstGeom>
          <a:solidFill>
            <a:srgbClr val="16304E"/>
          </a:solidFill>
          <a:ln w="9525">
            <a:solidFill>
              <a:srgbClr val="FFFFFF">
                <a:alpha val="13333"/>
              </a:srgbClr>
            </a:solidFill>
            <a:prstDash val="solid"/>
          </a:ln>
        </p:spPr>
        <p:txBody>
          <a:bodyPr/>
          <a:lstStyle/>
          <a:p>
            <a:endParaRPr lang="en-US"/>
          </a:p>
        </p:txBody>
      </p:sp>
      <p:sp>
        <p:nvSpPr>
          <p:cNvPr id="19" name="Rectangle 18">
            <a:extLst>
              <a:ext uri="{FF2B5EF4-FFF2-40B4-BE49-F238E27FC236}">
                <a16:creationId xmlns:a16="http://schemas.microsoft.com/office/drawing/2014/main" id="{7855C188-C6B4-4E1C-974A-E4E75C95EF23}"/>
              </a:ext>
            </a:extLst>
          </p:cNvPr>
          <p:cNvSpPr>
            <a:spLocks noGrp="1"/>
          </p:cNvSpPr>
          <p:nvPr/>
        </p:nvSpPr>
        <p:spPr>
          <a:xfrm>
            <a:off x="8896350" y="3181350"/>
            <a:ext cx="57150" cy="1828800"/>
          </a:xfrm>
          <a:prstGeom prst="rect">
            <a:avLst/>
          </a:prstGeom>
          <a:solidFill>
            <a:srgbClr val="F26B5B"/>
          </a:solidFill>
          <a:ln w="0">
            <a:solidFill>
              <a:srgbClr val="000000">
                <a:alpha val="0"/>
              </a:srgbClr>
            </a:solidFill>
            <a:prstDash val="solid"/>
          </a:ln>
        </p:spPr>
        <p:txBody>
          <a:bodyPr/>
          <a:lstStyle/>
          <a:p>
            <a:endParaRPr lang="en-US"/>
          </a:p>
        </p:txBody>
      </p:sp>
      <p:sp>
        <p:nvSpPr>
          <p:cNvPr id="20" name="Rectangle 19">
            <a:extLst>
              <a:ext uri="{FF2B5EF4-FFF2-40B4-BE49-F238E27FC236}">
                <a16:creationId xmlns:a16="http://schemas.microsoft.com/office/drawing/2014/main" id="{F3E87AC4-D504-41D0-9433-FAB45A2EEE98}"/>
              </a:ext>
            </a:extLst>
          </p:cNvPr>
          <p:cNvSpPr>
            <a:spLocks noGrp="1"/>
          </p:cNvSpPr>
          <p:nvPr/>
        </p:nvSpPr>
        <p:spPr>
          <a:xfrm>
            <a:off x="9086850" y="3333750"/>
            <a:ext cx="2076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4. Baseline the Backlog</a:t>
            </a:r>
          </a:p>
        </p:txBody>
      </p:sp>
      <p:sp>
        <p:nvSpPr>
          <p:cNvPr id="21" name="Rectangle 20">
            <a:extLst>
              <a:ext uri="{FF2B5EF4-FFF2-40B4-BE49-F238E27FC236}">
                <a16:creationId xmlns:a16="http://schemas.microsoft.com/office/drawing/2014/main" id="{0CCA3354-6983-4AC2-A3D2-D95DD824DE49}"/>
              </a:ext>
            </a:extLst>
          </p:cNvPr>
          <p:cNvSpPr>
            <a:spLocks noGrp="1"/>
          </p:cNvSpPr>
          <p:nvPr/>
        </p:nvSpPr>
        <p:spPr>
          <a:xfrm>
            <a:off x="9086850" y="3638550"/>
            <a:ext cx="2057400" cy="1276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E4EEF8"/>
                </a:solidFill>
                <a:latin typeface="Aptos"/>
                <a:ea typeface="Aptos"/>
                <a:cs typeface="Aptos"/>
              </a:defRPr>
            </a:pPr>
            <a:r>
              <a:rPr sz="1050" b="0">
                <a:solidFill>
                  <a:srgbClr val="E4EEF8"/>
                </a:solidFill>
                <a:latin typeface="Aptos"/>
                <a:ea typeface="Aptos"/>
                <a:cs typeface="Aptos"/>
              </a:rPr>
              <a:t>Prioritize findings and define the first remediation wave with entry and exit criteria.</a:t>
            </a:r>
          </a:p>
        </p:txBody>
      </p:sp>
      <p:sp>
        <p:nvSpPr>
          <p:cNvPr id="22" name="Rectangle 21">
            <a:extLst>
              <a:ext uri="{FF2B5EF4-FFF2-40B4-BE49-F238E27FC236}">
                <a16:creationId xmlns:a16="http://schemas.microsoft.com/office/drawing/2014/main" id="{6B7C8C80-9003-4855-8EBA-2432CC583AC0}"/>
              </a:ext>
            </a:extLst>
          </p:cNvPr>
          <p:cNvSpPr>
            <a:spLocks noGrp="1"/>
          </p:cNvSpPr>
          <p:nvPr/>
        </p:nvSpPr>
        <p:spPr>
          <a:xfrm>
            <a:off x="1219200" y="5600700"/>
            <a:ext cx="97536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75" b="1">
                <a:solidFill>
                  <a:srgbClr val="FFFFFF"/>
                </a:solidFill>
                <a:latin typeface="Aptos Display"/>
                <a:ea typeface="Aptos Display"/>
                <a:cs typeface="Aptos Display"/>
              </a:defRPr>
            </a:pPr>
            <a:r>
              <a:rPr sz="1275" b="1">
                <a:solidFill>
                  <a:srgbClr val="FFFFFF"/>
                </a:solidFill>
                <a:latin typeface="Aptos Display"/>
                <a:ea typeface="Aptos Display"/>
                <a:cs typeface="Aptos Display"/>
              </a:rPr>
              <a:t>Outcome: TesseraLabs mobilizes a remediation service that is execution-ready, measurable, and aligned to go-live objectives.</a:t>
            </a:r>
          </a:p>
        </p:txBody>
      </p:sp>
      <p:sp>
        <p:nvSpPr>
          <p:cNvPr id="23" name="Rectangle 22">
            <a:extLst>
              <a:ext uri="{FF2B5EF4-FFF2-40B4-BE49-F238E27FC236}">
                <a16:creationId xmlns:a16="http://schemas.microsoft.com/office/drawing/2014/main" id="{6AFDA81F-68DA-4392-A67C-95D2F9A044AB}"/>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E5EEF8"/>
                </a:solidFill>
                <a:latin typeface="Aptos"/>
                <a:ea typeface="Aptos"/>
                <a:cs typeface="Aptos"/>
              </a:defRPr>
            </a:pPr>
            <a:r>
              <a:rPr sz="750" b="0">
                <a:solidFill>
                  <a:srgbClr val="E5EEF8"/>
                </a:solidFill>
                <a:latin typeface="Aptos"/>
                <a:ea typeface="Aptos"/>
                <a:cs typeface="Aptos"/>
              </a:rPr>
              <a:t>TesseraLabs.IO  |  Code Remediation Service</a:t>
            </a:r>
          </a:p>
        </p:txBody>
      </p:sp>
      <p:sp>
        <p:nvSpPr>
          <p:cNvPr id="24" name="Rectangle 23">
            <a:extLst>
              <a:ext uri="{FF2B5EF4-FFF2-40B4-BE49-F238E27FC236}">
                <a16:creationId xmlns:a16="http://schemas.microsoft.com/office/drawing/2014/main" id="{C6214C9B-5ED5-47D9-AAE7-B11CDACCCF25}"/>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E5EEF8"/>
                </a:solidFill>
                <a:latin typeface="Aptos"/>
                <a:ea typeface="Aptos"/>
                <a:cs typeface="Aptos"/>
              </a:defRPr>
            </a:pPr>
            <a:r>
              <a:rPr sz="750" b="0">
                <a:solidFill>
                  <a:srgbClr val="E5EEF8"/>
                </a:solidFill>
                <a:latin typeface="Aptos"/>
                <a:ea typeface="Aptos"/>
                <a:cs typeface="Aptos"/>
              </a:rPr>
              <a:t>10 / 10</a:t>
            </a:r>
          </a:p>
        </p:txBody>
      </p:sp>
      <p:sp>
        <p:nvSpPr>
          <p:cNvPr id="25" name="Rectangle 24">
            <a:extLst>
              <a:ext uri="{FF2B5EF4-FFF2-40B4-BE49-F238E27FC236}">
                <a16:creationId xmlns:a16="http://schemas.microsoft.com/office/drawing/2014/main" id="{AF0E1A72-3D2C-4919-9134-D8CB2FB62C25}"/>
              </a:ext>
            </a:extLst>
          </p:cNvPr>
          <p:cNvSpPr>
            <a:spLocks noGrp="1"/>
          </p:cNvSpPr>
          <p:nvPr/>
        </p:nvSpPr>
        <p:spPr>
          <a:xfrm>
            <a:off x="495300" y="6343650"/>
            <a:ext cx="11201400" cy="9525"/>
          </a:xfrm>
          <a:prstGeom prst="rect">
            <a:avLst/>
          </a:prstGeom>
          <a:solidFill>
            <a:srgbClr val="FFFFFF">
              <a:alpha val="13333"/>
            </a:srgbClr>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1077863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143242AA-0875-4CCF-A59C-DABAF84AABDD}"/>
              </a:ext>
            </a:extLst>
          </p:cNvPr>
          <p:cNvSpPr>
            <a:spLocks noGrp="1"/>
          </p:cNvSpPr>
          <p:nvPr/>
        </p:nvSpPr>
        <p:spPr>
          <a:xfrm>
            <a:off x="0" y="0"/>
            <a:ext cx="12192000" cy="6858000"/>
          </a:xfrm>
          <a:prstGeom prst="rect">
            <a:avLst/>
          </a:prstGeom>
          <a:solidFill>
            <a:srgbClr val="F7FAFC"/>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4FC42B12-895A-45DC-90E3-11795870750B}"/>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Service Overview</a:t>
            </a:r>
          </a:p>
        </p:txBody>
      </p:sp>
      <p:sp>
        <p:nvSpPr>
          <p:cNvPr id="3" name="Rectangle 2">
            <a:extLst>
              <a:ext uri="{FF2B5EF4-FFF2-40B4-BE49-F238E27FC236}">
                <a16:creationId xmlns:a16="http://schemas.microsoft.com/office/drawing/2014/main" id="{D797D9A9-F63A-4934-9E3A-FAC56A0008B3}"/>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A managed remediation service built around migration readiness</a:t>
            </a:r>
          </a:p>
        </p:txBody>
      </p:sp>
      <p:sp>
        <p:nvSpPr>
          <p:cNvPr id="4" name="Rectangle 3">
            <a:extLst>
              <a:ext uri="{FF2B5EF4-FFF2-40B4-BE49-F238E27FC236}">
                <a16:creationId xmlns:a16="http://schemas.microsoft.com/office/drawing/2014/main" id="{4B6541BD-837D-4A7E-B229-702654DB2C52}"/>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The service combines technical remediation execution with governance, testing support, and production stabilization.</a:t>
            </a:r>
          </a:p>
        </p:txBody>
      </p:sp>
      <p:sp>
        <p:nvSpPr>
          <p:cNvPr id="5" name="Rectangle 4">
            <a:extLst>
              <a:ext uri="{FF2B5EF4-FFF2-40B4-BE49-F238E27FC236}">
                <a16:creationId xmlns:a16="http://schemas.microsoft.com/office/drawing/2014/main" id="{65B507A1-DD7E-4272-AB4B-668A3D9E00C3}"/>
              </a:ext>
            </a:extLst>
          </p:cNvPr>
          <p:cNvSpPr>
            <a:spLocks noGrp="1"/>
          </p:cNvSpPr>
          <p:nvPr/>
        </p:nvSpPr>
        <p:spPr>
          <a:xfrm>
            <a:off x="571500" y="2209800"/>
            <a:ext cx="4953000" cy="3524250"/>
          </a:xfrm>
          <a:prstGeom prst="rect">
            <a:avLst/>
          </a:prstGeom>
          <a:solidFill>
            <a:srgbClr val="FFFFFF"/>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EDA66608-97F2-46D8-A099-9D49BEA78141}"/>
              </a:ext>
            </a:extLst>
          </p:cNvPr>
          <p:cNvSpPr>
            <a:spLocks noGrp="1"/>
          </p:cNvSpPr>
          <p:nvPr/>
        </p:nvSpPr>
        <p:spPr>
          <a:xfrm>
            <a:off x="800100" y="2438400"/>
            <a:ext cx="2286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What the service does</a:t>
            </a:r>
          </a:p>
        </p:txBody>
      </p:sp>
      <p:sp>
        <p:nvSpPr>
          <p:cNvPr id="7" name="Rectangle 6">
            <a:extLst>
              <a:ext uri="{FF2B5EF4-FFF2-40B4-BE49-F238E27FC236}">
                <a16:creationId xmlns:a16="http://schemas.microsoft.com/office/drawing/2014/main" id="{64D8D9B6-E023-44BC-B3E3-6EAB3F2D7119}"/>
              </a:ext>
            </a:extLst>
          </p:cNvPr>
          <p:cNvSpPr>
            <a:spLocks noGrp="1"/>
          </p:cNvSpPr>
          <p:nvPr/>
        </p:nvSpPr>
        <p:spPr>
          <a:xfrm>
            <a:off x="800100" y="3086100"/>
            <a:ext cx="4400550" cy="2400300"/>
          </a:xfrm>
          <a:prstGeom prst="rect">
            <a:avLst/>
          </a:prstGeom>
          <a:solidFill>
            <a:srgbClr val="000000">
              <a:alpha val="0"/>
            </a:srgbClr>
          </a:solidFill>
          <a:ln w="0">
            <a:solidFill>
              <a:srgbClr val="000000">
                <a:alpha val="0"/>
              </a:srgbClr>
            </a:solidFill>
            <a:prstDash val="solid"/>
          </a:ln>
        </p:spPr>
        <p:txBody>
          <a:bodyPr lIns="0" tIns="0" rIns="38100" bIns="0" anchor="t"/>
          <a:lstStyle/>
          <a:p>
            <a:pPr algn="l">
              <a:defRPr sz="1125" b="0">
                <a:solidFill>
                  <a:srgbClr val="102235"/>
                </a:solidFill>
                <a:latin typeface="Aptos"/>
                <a:ea typeface="Aptos"/>
                <a:cs typeface="Aptos"/>
              </a:defRPr>
            </a:pPr>
            <a:r>
              <a:rPr sz="1125" b="0">
                <a:solidFill>
                  <a:srgbClr val="102235"/>
                </a:solidFill>
                <a:latin typeface="Aptos"/>
                <a:ea typeface="Aptos"/>
                <a:cs typeface="Aptos"/>
              </a:rPr>
              <a:t>• Assesses and classifies custom code affected by ERP migration</a:t>
            </a:r>
          </a:p>
          <a:p>
            <a:pPr algn="l">
              <a:defRPr sz="1125" b="0">
                <a:solidFill>
                  <a:srgbClr val="102235"/>
                </a:solidFill>
                <a:latin typeface="Aptos"/>
                <a:ea typeface="Aptos"/>
                <a:cs typeface="Aptos"/>
              </a:defRPr>
            </a:pPr>
            <a:r>
              <a:rPr sz="1125" b="0">
                <a:solidFill>
                  <a:srgbClr val="102235"/>
                </a:solidFill>
                <a:latin typeface="Aptos"/>
                <a:ea typeface="Aptos"/>
                <a:cs typeface="Aptos"/>
              </a:rPr>
              <a:t>• Builds a risk-based remediation backlog and delivery waves</a:t>
            </a:r>
          </a:p>
          <a:p>
            <a:pPr algn="l">
              <a:defRPr sz="1125" b="0">
                <a:solidFill>
                  <a:srgbClr val="102235"/>
                </a:solidFill>
                <a:latin typeface="Aptos"/>
                <a:ea typeface="Aptos"/>
                <a:cs typeface="Aptos"/>
              </a:defRPr>
            </a:pPr>
            <a:r>
              <a:rPr sz="1125" b="0">
                <a:solidFill>
                  <a:srgbClr val="102235"/>
                </a:solidFill>
                <a:latin typeface="Aptos"/>
                <a:ea typeface="Aptos"/>
                <a:cs typeface="Aptos"/>
              </a:rPr>
              <a:t>• Executes remediation, review, and unit test support</a:t>
            </a:r>
          </a:p>
          <a:p>
            <a:pPr algn="l">
              <a:defRPr sz="1125" b="0">
                <a:solidFill>
                  <a:srgbClr val="102235"/>
                </a:solidFill>
                <a:latin typeface="Aptos"/>
                <a:ea typeface="Aptos"/>
                <a:cs typeface="Aptos"/>
              </a:defRPr>
            </a:pPr>
            <a:r>
              <a:rPr sz="1125" b="0">
                <a:solidFill>
                  <a:srgbClr val="102235"/>
                </a:solidFill>
                <a:latin typeface="Aptos"/>
                <a:ea typeface="Aptos"/>
                <a:cs typeface="Aptos"/>
              </a:rPr>
              <a:t>• Supports validation, release readiness, cutover, and hypercare</a:t>
            </a:r>
          </a:p>
        </p:txBody>
      </p:sp>
      <p:sp>
        <p:nvSpPr>
          <p:cNvPr id="8" name="Rectangle 7">
            <a:extLst>
              <a:ext uri="{FF2B5EF4-FFF2-40B4-BE49-F238E27FC236}">
                <a16:creationId xmlns:a16="http://schemas.microsoft.com/office/drawing/2014/main" id="{58946971-9379-45FE-89BF-35970BE8A780}"/>
              </a:ext>
            </a:extLst>
          </p:cNvPr>
          <p:cNvSpPr>
            <a:spLocks noGrp="1"/>
          </p:cNvSpPr>
          <p:nvPr/>
        </p:nvSpPr>
        <p:spPr>
          <a:xfrm>
            <a:off x="6000750" y="2209800"/>
            <a:ext cx="2590800" cy="1524000"/>
          </a:xfrm>
          <a:prstGeom prst="rect">
            <a:avLst/>
          </a:prstGeom>
          <a:solidFill>
            <a:srgbClr val="FFFFFF"/>
          </a:solidFill>
          <a:ln w="9525">
            <a:solidFill>
              <a:srgbClr val="C8D5E3"/>
            </a:solidFill>
            <a:prstDash val="solid"/>
          </a:ln>
        </p:spPr>
        <p:txBody>
          <a:bodyPr/>
          <a:lstStyle/>
          <a:p>
            <a:endParaRPr lang="en-US"/>
          </a:p>
        </p:txBody>
      </p:sp>
      <p:sp>
        <p:nvSpPr>
          <p:cNvPr id="9" name="Rectangle 8">
            <a:extLst>
              <a:ext uri="{FF2B5EF4-FFF2-40B4-BE49-F238E27FC236}">
                <a16:creationId xmlns:a16="http://schemas.microsoft.com/office/drawing/2014/main" id="{08E7BD5B-F848-4CBF-AFA9-C7A3E4D4C46E}"/>
              </a:ext>
            </a:extLst>
          </p:cNvPr>
          <p:cNvSpPr>
            <a:spLocks noGrp="1"/>
          </p:cNvSpPr>
          <p:nvPr/>
        </p:nvSpPr>
        <p:spPr>
          <a:xfrm>
            <a:off x="6000750" y="2209800"/>
            <a:ext cx="57150" cy="1524000"/>
          </a:xfrm>
          <a:prstGeom prst="rect">
            <a:avLst/>
          </a:prstGeom>
          <a:solidFill>
            <a:srgbClr val="F26B5B"/>
          </a:solidFill>
          <a:ln w="0">
            <a:solidFill>
              <a:srgbClr val="000000">
                <a:alpha val="0"/>
              </a:srgbClr>
            </a:solidFill>
            <a:prstDash val="solid"/>
          </a:ln>
        </p:spPr>
        <p:txBody>
          <a:bodyPr/>
          <a:lstStyle/>
          <a:p>
            <a:endParaRPr lang="en-US"/>
          </a:p>
        </p:txBody>
      </p:sp>
      <p:sp>
        <p:nvSpPr>
          <p:cNvPr id="10" name="Rectangle 9">
            <a:extLst>
              <a:ext uri="{FF2B5EF4-FFF2-40B4-BE49-F238E27FC236}">
                <a16:creationId xmlns:a16="http://schemas.microsoft.com/office/drawing/2014/main" id="{9911F9E5-F5E4-42B9-BF1B-DD22440ECF0B}"/>
              </a:ext>
            </a:extLst>
          </p:cNvPr>
          <p:cNvSpPr>
            <a:spLocks noGrp="1"/>
          </p:cNvSpPr>
          <p:nvPr/>
        </p:nvSpPr>
        <p:spPr>
          <a:xfrm>
            <a:off x="6191250" y="2362200"/>
            <a:ext cx="2286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Problem Solved</a:t>
            </a:r>
          </a:p>
        </p:txBody>
      </p:sp>
      <p:sp>
        <p:nvSpPr>
          <p:cNvPr id="11" name="Rectangle 10">
            <a:extLst>
              <a:ext uri="{FF2B5EF4-FFF2-40B4-BE49-F238E27FC236}">
                <a16:creationId xmlns:a16="http://schemas.microsoft.com/office/drawing/2014/main" id="{675DBB80-C4E1-43ED-B20E-B28DA91A18A4}"/>
              </a:ext>
            </a:extLst>
          </p:cNvPr>
          <p:cNvSpPr>
            <a:spLocks noGrp="1"/>
          </p:cNvSpPr>
          <p:nvPr/>
        </p:nvSpPr>
        <p:spPr>
          <a:xfrm>
            <a:off x="6191250" y="2667000"/>
            <a:ext cx="2266950" cy="971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 Incompatible custom developments</a:t>
            </a:r>
          </a:p>
          <a:p>
            <a:pPr algn="l">
              <a:defRPr sz="1050" b="0">
                <a:solidFill>
                  <a:srgbClr val="102235"/>
                </a:solidFill>
                <a:latin typeface="Aptos"/>
                <a:ea typeface="Aptos"/>
                <a:cs typeface="Aptos"/>
              </a:defRPr>
            </a:pPr>
            <a:r>
              <a:rPr sz="1050" b="0">
                <a:solidFill>
                  <a:srgbClr val="102235"/>
                </a:solidFill>
                <a:latin typeface="Aptos"/>
                <a:ea typeface="Aptos"/>
                <a:cs typeface="Aptos"/>
              </a:rPr>
              <a:t>• Obsolete logic and unsupported patterns</a:t>
            </a:r>
          </a:p>
          <a:p>
            <a:pPr algn="l">
              <a:defRPr sz="1050" b="0">
                <a:solidFill>
                  <a:srgbClr val="102235"/>
                </a:solidFill>
                <a:latin typeface="Aptos"/>
                <a:ea typeface="Aptos"/>
                <a:cs typeface="Aptos"/>
              </a:defRPr>
            </a:pPr>
            <a:r>
              <a:rPr sz="1050" b="0">
                <a:solidFill>
                  <a:srgbClr val="102235"/>
                </a:solidFill>
                <a:latin typeface="Aptos"/>
                <a:ea typeface="Aptos"/>
                <a:cs typeface="Aptos"/>
              </a:rPr>
              <a:t>• Integration impacts hidden across systems</a:t>
            </a:r>
          </a:p>
        </p:txBody>
      </p:sp>
      <p:sp>
        <p:nvSpPr>
          <p:cNvPr id="12" name="Rectangle 11">
            <a:extLst>
              <a:ext uri="{FF2B5EF4-FFF2-40B4-BE49-F238E27FC236}">
                <a16:creationId xmlns:a16="http://schemas.microsoft.com/office/drawing/2014/main" id="{6765991A-0F8A-40DE-93D0-7122D5C999F5}"/>
              </a:ext>
            </a:extLst>
          </p:cNvPr>
          <p:cNvSpPr>
            <a:spLocks noGrp="1"/>
          </p:cNvSpPr>
          <p:nvPr/>
        </p:nvSpPr>
        <p:spPr>
          <a:xfrm>
            <a:off x="8801100" y="2209800"/>
            <a:ext cx="2590800" cy="1524000"/>
          </a:xfrm>
          <a:prstGeom prst="rect">
            <a:avLst/>
          </a:prstGeom>
          <a:solidFill>
            <a:srgbClr val="FFFFFF"/>
          </a:solidFill>
          <a:ln w="9525">
            <a:solidFill>
              <a:srgbClr val="C8D5E3"/>
            </a:solidFill>
            <a:prstDash val="solid"/>
          </a:ln>
        </p:spPr>
        <p:txBody>
          <a:bodyPr/>
          <a:lstStyle/>
          <a:p>
            <a:endParaRPr lang="en-US"/>
          </a:p>
        </p:txBody>
      </p:sp>
      <p:sp>
        <p:nvSpPr>
          <p:cNvPr id="13" name="Rectangle 12">
            <a:extLst>
              <a:ext uri="{FF2B5EF4-FFF2-40B4-BE49-F238E27FC236}">
                <a16:creationId xmlns:a16="http://schemas.microsoft.com/office/drawing/2014/main" id="{5042E6F0-1225-434B-BCC8-59A1C9A15DE0}"/>
              </a:ext>
            </a:extLst>
          </p:cNvPr>
          <p:cNvSpPr>
            <a:spLocks noGrp="1"/>
          </p:cNvSpPr>
          <p:nvPr/>
        </p:nvSpPr>
        <p:spPr>
          <a:xfrm>
            <a:off x="8801100" y="2209800"/>
            <a:ext cx="57150" cy="1524000"/>
          </a:xfrm>
          <a:prstGeom prst="rect">
            <a:avLst/>
          </a:prstGeom>
          <a:solidFill>
            <a:srgbClr val="2E9E72"/>
          </a:solidFill>
          <a:ln w="0">
            <a:solidFill>
              <a:srgbClr val="000000">
                <a:alpha val="0"/>
              </a:srgbClr>
            </a:solidFill>
            <a:prstDash val="solid"/>
          </a:ln>
        </p:spPr>
        <p:txBody>
          <a:bodyPr/>
          <a:lstStyle/>
          <a:p>
            <a:endParaRPr lang="en-US"/>
          </a:p>
        </p:txBody>
      </p:sp>
      <p:sp>
        <p:nvSpPr>
          <p:cNvPr id="14" name="Rectangle 13">
            <a:extLst>
              <a:ext uri="{FF2B5EF4-FFF2-40B4-BE49-F238E27FC236}">
                <a16:creationId xmlns:a16="http://schemas.microsoft.com/office/drawing/2014/main" id="{725F0F13-E214-4A1C-B487-31535261894C}"/>
              </a:ext>
            </a:extLst>
          </p:cNvPr>
          <p:cNvSpPr>
            <a:spLocks noGrp="1"/>
          </p:cNvSpPr>
          <p:nvPr/>
        </p:nvSpPr>
        <p:spPr>
          <a:xfrm>
            <a:off x="8991600" y="2362200"/>
            <a:ext cx="2286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Customer Benefit</a:t>
            </a:r>
          </a:p>
        </p:txBody>
      </p:sp>
      <p:sp>
        <p:nvSpPr>
          <p:cNvPr id="15" name="Rectangle 14">
            <a:extLst>
              <a:ext uri="{FF2B5EF4-FFF2-40B4-BE49-F238E27FC236}">
                <a16:creationId xmlns:a16="http://schemas.microsoft.com/office/drawing/2014/main" id="{903D2DC9-9DEF-41EB-881E-F08BF4DB2709}"/>
              </a:ext>
            </a:extLst>
          </p:cNvPr>
          <p:cNvSpPr>
            <a:spLocks noGrp="1"/>
          </p:cNvSpPr>
          <p:nvPr/>
        </p:nvSpPr>
        <p:spPr>
          <a:xfrm>
            <a:off x="8991600" y="2667000"/>
            <a:ext cx="2266950" cy="971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 Clearer prioritization</a:t>
            </a:r>
          </a:p>
          <a:p>
            <a:pPr algn="l">
              <a:defRPr sz="1050" b="0">
                <a:solidFill>
                  <a:srgbClr val="102235"/>
                </a:solidFill>
                <a:latin typeface="Aptos"/>
                <a:ea typeface="Aptos"/>
                <a:cs typeface="Aptos"/>
              </a:defRPr>
            </a:pPr>
            <a:r>
              <a:rPr sz="1050" b="0">
                <a:solidFill>
                  <a:srgbClr val="102235"/>
                </a:solidFill>
                <a:latin typeface="Aptos"/>
                <a:ea typeface="Aptos"/>
                <a:cs typeface="Aptos"/>
              </a:rPr>
              <a:t>• Controlled execution</a:t>
            </a:r>
          </a:p>
          <a:p>
            <a:pPr algn="l">
              <a:defRPr sz="1050" b="0">
                <a:solidFill>
                  <a:srgbClr val="102235"/>
                </a:solidFill>
                <a:latin typeface="Aptos"/>
                <a:ea typeface="Aptos"/>
                <a:cs typeface="Aptos"/>
              </a:defRPr>
            </a:pPr>
            <a:r>
              <a:rPr sz="1050" b="0">
                <a:solidFill>
                  <a:srgbClr val="102235"/>
                </a:solidFill>
                <a:latin typeface="Aptos"/>
                <a:ea typeface="Aptos"/>
                <a:cs typeface="Aptos"/>
              </a:rPr>
              <a:t>• Fewer surprises near go-live</a:t>
            </a:r>
          </a:p>
        </p:txBody>
      </p:sp>
      <p:sp>
        <p:nvSpPr>
          <p:cNvPr id="16" name="Rectangle 15">
            <a:extLst>
              <a:ext uri="{FF2B5EF4-FFF2-40B4-BE49-F238E27FC236}">
                <a16:creationId xmlns:a16="http://schemas.microsoft.com/office/drawing/2014/main" id="{29BCA1D9-D36E-4BFC-9D16-025796334058}"/>
              </a:ext>
            </a:extLst>
          </p:cNvPr>
          <p:cNvSpPr>
            <a:spLocks noGrp="1"/>
          </p:cNvSpPr>
          <p:nvPr/>
        </p:nvSpPr>
        <p:spPr>
          <a:xfrm>
            <a:off x="6000750" y="3943350"/>
            <a:ext cx="5391150" cy="1790700"/>
          </a:xfrm>
          <a:prstGeom prst="rect">
            <a:avLst/>
          </a:prstGeom>
          <a:solidFill>
            <a:srgbClr val="FFFFFF"/>
          </a:solidFill>
          <a:ln w="9525">
            <a:solidFill>
              <a:srgbClr val="C8D5E3"/>
            </a:solidFill>
            <a:prstDash val="solid"/>
          </a:ln>
        </p:spPr>
        <p:txBody>
          <a:bodyPr/>
          <a:lstStyle/>
          <a:p>
            <a:endParaRPr lang="en-US"/>
          </a:p>
        </p:txBody>
      </p:sp>
      <p:sp>
        <p:nvSpPr>
          <p:cNvPr id="17" name="Rectangle 16">
            <a:extLst>
              <a:ext uri="{FF2B5EF4-FFF2-40B4-BE49-F238E27FC236}">
                <a16:creationId xmlns:a16="http://schemas.microsoft.com/office/drawing/2014/main" id="{65205703-8C0D-4EE9-BE07-C9A07754A342}"/>
              </a:ext>
            </a:extLst>
          </p:cNvPr>
          <p:cNvSpPr>
            <a:spLocks noGrp="1"/>
          </p:cNvSpPr>
          <p:nvPr/>
        </p:nvSpPr>
        <p:spPr>
          <a:xfrm>
            <a:off x="6000750" y="3943350"/>
            <a:ext cx="57150" cy="1790700"/>
          </a:xfrm>
          <a:prstGeom prst="rect">
            <a:avLst/>
          </a:prstGeom>
          <a:solidFill>
            <a:srgbClr val="4B8BFF"/>
          </a:solidFill>
          <a:ln w="0">
            <a:solidFill>
              <a:srgbClr val="000000">
                <a:alpha val="0"/>
              </a:srgbClr>
            </a:solidFill>
            <a:prstDash val="solid"/>
          </a:ln>
        </p:spPr>
        <p:txBody>
          <a:bodyPr/>
          <a:lstStyle/>
          <a:p>
            <a:endParaRPr lang="en-US"/>
          </a:p>
        </p:txBody>
      </p:sp>
      <p:sp>
        <p:nvSpPr>
          <p:cNvPr id="18" name="Rectangle 17">
            <a:extLst>
              <a:ext uri="{FF2B5EF4-FFF2-40B4-BE49-F238E27FC236}">
                <a16:creationId xmlns:a16="http://schemas.microsoft.com/office/drawing/2014/main" id="{EB2B8E2C-AE5B-4A1C-8A97-CA780F978076}"/>
              </a:ext>
            </a:extLst>
          </p:cNvPr>
          <p:cNvSpPr>
            <a:spLocks noGrp="1"/>
          </p:cNvSpPr>
          <p:nvPr/>
        </p:nvSpPr>
        <p:spPr>
          <a:xfrm>
            <a:off x="6191250" y="4095750"/>
            <a:ext cx="50863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Core service capabilities</a:t>
            </a:r>
          </a:p>
        </p:txBody>
      </p:sp>
      <p:sp>
        <p:nvSpPr>
          <p:cNvPr id="19" name="Rectangle 18">
            <a:extLst>
              <a:ext uri="{FF2B5EF4-FFF2-40B4-BE49-F238E27FC236}">
                <a16:creationId xmlns:a16="http://schemas.microsoft.com/office/drawing/2014/main" id="{5856B798-6F0F-4260-9C66-6D1FFA79B418}"/>
              </a:ext>
            </a:extLst>
          </p:cNvPr>
          <p:cNvSpPr>
            <a:spLocks noGrp="1"/>
          </p:cNvSpPr>
          <p:nvPr/>
        </p:nvSpPr>
        <p:spPr>
          <a:xfrm>
            <a:off x="6191250" y="4400550"/>
            <a:ext cx="5067300" cy="1238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 Inventory and classification</a:t>
            </a:r>
          </a:p>
          <a:p>
            <a:pPr algn="l">
              <a:defRPr sz="1050" b="0">
                <a:solidFill>
                  <a:srgbClr val="102235"/>
                </a:solidFill>
                <a:latin typeface="Aptos"/>
                <a:ea typeface="Aptos"/>
                <a:cs typeface="Aptos"/>
              </a:defRPr>
            </a:pPr>
            <a:r>
              <a:rPr sz="1050" b="0">
                <a:solidFill>
                  <a:srgbClr val="102235"/>
                </a:solidFill>
                <a:latin typeface="Aptos"/>
                <a:ea typeface="Aptos"/>
                <a:cs typeface="Aptos"/>
              </a:rPr>
              <a:t>• Compatibility and impact analysis</a:t>
            </a:r>
          </a:p>
          <a:p>
            <a:pPr algn="l">
              <a:defRPr sz="1050" b="0">
                <a:solidFill>
                  <a:srgbClr val="102235"/>
                </a:solidFill>
                <a:latin typeface="Aptos"/>
                <a:ea typeface="Aptos"/>
                <a:cs typeface="Aptos"/>
              </a:defRPr>
            </a:pPr>
            <a:r>
              <a:rPr sz="1050" b="0">
                <a:solidFill>
                  <a:srgbClr val="102235"/>
                </a:solidFill>
                <a:latin typeface="Aptos"/>
                <a:ea typeface="Aptos"/>
                <a:cs typeface="Aptos"/>
              </a:rPr>
              <a:t>• Wave-based remediation</a:t>
            </a:r>
          </a:p>
          <a:p>
            <a:pPr algn="l">
              <a:defRPr sz="1050" b="0">
                <a:solidFill>
                  <a:srgbClr val="102235"/>
                </a:solidFill>
                <a:latin typeface="Aptos"/>
                <a:ea typeface="Aptos"/>
                <a:cs typeface="Aptos"/>
              </a:defRPr>
            </a:pPr>
            <a:r>
              <a:rPr sz="1050" b="0">
                <a:solidFill>
                  <a:srgbClr val="102235"/>
                </a:solidFill>
                <a:latin typeface="Aptos"/>
                <a:ea typeface="Aptos"/>
                <a:cs typeface="Aptos"/>
              </a:rPr>
              <a:t>• Testing support and defect governance</a:t>
            </a:r>
          </a:p>
          <a:p>
            <a:pPr algn="l">
              <a:defRPr sz="1050" b="0">
                <a:solidFill>
                  <a:srgbClr val="102235"/>
                </a:solidFill>
                <a:latin typeface="Aptos"/>
                <a:ea typeface="Aptos"/>
                <a:cs typeface="Aptos"/>
              </a:defRPr>
            </a:pPr>
            <a:r>
              <a:rPr sz="1050" b="0">
                <a:solidFill>
                  <a:srgbClr val="102235"/>
                </a:solidFill>
                <a:latin typeface="Aptos"/>
                <a:ea typeface="Aptos"/>
                <a:cs typeface="Aptos"/>
              </a:rPr>
              <a:t>• Transport readiness, cutover support, and stabilization</a:t>
            </a:r>
          </a:p>
        </p:txBody>
      </p:sp>
      <p:sp>
        <p:nvSpPr>
          <p:cNvPr id="20" name="Rectangle 19">
            <a:extLst>
              <a:ext uri="{FF2B5EF4-FFF2-40B4-BE49-F238E27FC236}">
                <a16:creationId xmlns:a16="http://schemas.microsoft.com/office/drawing/2014/main" id="{DB7885D1-53CE-4E4F-B33C-82DF457DBB5B}"/>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21" name="Rectangle 20">
            <a:extLst>
              <a:ext uri="{FF2B5EF4-FFF2-40B4-BE49-F238E27FC236}">
                <a16:creationId xmlns:a16="http://schemas.microsoft.com/office/drawing/2014/main" id="{4C35FDDD-1772-47E9-AD14-1434E501B0C7}"/>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02 / 10</a:t>
            </a:r>
          </a:p>
        </p:txBody>
      </p:sp>
      <p:sp>
        <p:nvSpPr>
          <p:cNvPr id="22" name="Rectangle 21">
            <a:extLst>
              <a:ext uri="{FF2B5EF4-FFF2-40B4-BE49-F238E27FC236}">
                <a16:creationId xmlns:a16="http://schemas.microsoft.com/office/drawing/2014/main" id="{1B314180-8F33-449B-AEE1-92ECAB105379}"/>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181417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5557F579-3886-40C9-B76A-BA463F4CB0DF}"/>
              </a:ext>
            </a:extLst>
          </p:cNvPr>
          <p:cNvSpPr>
            <a:spLocks noGrp="1"/>
          </p:cNvSpPr>
          <p:nvPr/>
        </p:nvSpPr>
        <p:spPr>
          <a:xfrm>
            <a:off x="0" y="0"/>
            <a:ext cx="12192000" cy="6858000"/>
          </a:xfrm>
          <a:prstGeom prst="rect">
            <a:avLst/>
          </a:prstGeom>
          <a:solidFill>
            <a:srgbClr val="F2F7FB"/>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01D7248E-8A57-4EC9-A229-95D3413C6106}"/>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Business Outcomes</a:t>
            </a:r>
          </a:p>
        </p:txBody>
      </p:sp>
      <p:sp>
        <p:nvSpPr>
          <p:cNvPr id="3" name="Rectangle 2">
            <a:extLst>
              <a:ext uri="{FF2B5EF4-FFF2-40B4-BE49-F238E27FC236}">
                <a16:creationId xmlns:a16="http://schemas.microsoft.com/office/drawing/2014/main" id="{E7677227-A325-4392-B01A-BF19BDB31E0B}"/>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The offer should be sold on migration outcomes, not just remediation effort</a:t>
            </a:r>
          </a:p>
        </p:txBody>
      </p:sp>
      <p:sp>
        <p:nvSpPr>
          <p:cNvPr id="4" name="Rectangle 3">
            <a:extLst>
              <a:ext uri="{FF2B5EF4-FFF2-40B4-BE49-F238E27FC236}">
                <a16:creationId xmlns:a16="http://schemas.microsoft.com/office/drawing/2014/main" id="{881A85E0-A9E4-4A01-82BF-319D0CB4FC7E}"/>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TesseraLabs positions code remediation as a governed service that protects the migration program and improves execution quality.</a:t>
            </a:r>
          </a:p>
        </p:txBody>
      </p:sp>
      <p:sp>
        <p:nvSpPr>
          <p:cNvPr id="5" name="Rectangle 4">
            <a:extLst>
              <a:ext uri="{FF2B5EF4-FFF2-40B4-BE49-F238E27FC236}">
                <a16:creationId xmlns:a16="http://schemas.microsoft.com/office/drawing/2014/main" id="{2CADF348-1BA2-483B-82C9-3F569D3AA07F}"/>
              </a:ext>
            </a:extLst>
          </p:cNvPr>
          <p:cNvSpPr>
            <a:spLocks noGrp="1"/>
          </p:cNvSpPr>
          <p:nvPr/>
        </p:nvSpPr>
        <p:spPr>
          <a:xfrm>
            <a:off x="571500" y="2362200"/>
            <a:ext cx="3390900" cy="1447800"/>
          </a:xfrm>
          <a:prstGeom prst="rect">
            <a:avLst/>
          </a:prstGeom>
          <a:solidFill>
            <a:srgbClr val="FFFFFF"/>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0CDB0CCF-5A04-4168-8249-BE40B3BE0100}"/>
              </a:ext>
            </a:extLst>
          </p:cNvPr>
          <p:cNvSpPr>
            <a:spLocks noGrp="1"/>
          </p:cNvSpPr>
          <p:nvPr/>
        </p:nvSpPr>
        <p:spPr>
          <a:xfrm>
            <a:off x="571500" y="2362200"/>
            <a:ext cx="57150" cy="1447800"/>
          </a:xfrm>
          <a:prstGeom prst="rect">
            <a:avLst/>
          </a:prstGeom>
          <a:solidFill>
            <a:srgbClr val="F26B5B"/>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0EDC4B9F-93D8-4C70-9A34-ED26B38386B1}"/>
              </a:ext>
            </a:extLst>
          </p:cNvPr>
          <p:cNvSpPr>
            <a:spLocks noGrp="1"/>
          </p:cNvSpPr>
          <p:nvPr/>
        </p:nvSpPr>
        <p:spPr>
          <a:xfrm>
            <a:off x="762000" y="2514600"/>
            <a:ext cx="3086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Reduce Migration Risk</a:t>
            </a:r>
          </a:p>
        </p:txBody>
      </p:sp>
      <p:sp>
        <p:nvSpPr>
          <p:cNvPr id="8" name="Rectangle 7">
            <a:extLst>
              <a:ext uri="{FF2B5EF4-FFF2-40B4-BE49-F238E27FC236}">
                <a16:creationId xmlns:a16="http://schemas.microsoft.com/office/drawing/2014/main" id="{757FB50B-3C4E-4346-A3F9-9E9D3FD891C9}"/>
              </a:ext>
            </a:extLst>
          </p:cNvPr>
          <p:cNvSpPr>
            <a:spLocks noGrp="1"/>
          </p:cNvSpPr>
          <p:nvPr/>
        </p:nvSpPr>
        <p:spPr>
          <a:xfrm>
            <a:off x="762000" y="2819400"/>
            <a:ext cx="3067050" cy="895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Identify must-fix custom objects before they threaten testing, release, or go-live.</a:t>
            </a:r>
          </a:p>
        </p:txBody>
      </p:sp>
      <p:sp>
        <p:nvSpPr>
          <p:cNvPr id="9" name="Rectangle 8">
            <a:extLst>
              <a:ext uri="{FF2B5EF4-FFF2-40B4-BE49-F238E27FC236}">
                <a16:creationId xmlns:a16="http://schemas.microsoft.com/office/drawing/2014/main" id="{5E5B74BE-408D-4333-88ED-98F2FE6BE0D1}"/>
              </a:ext>
            </a:extLst>
          </p:cNvPr>
          <p:cNvSpPr>
            <a:spLocks noGrp="1"/>
          </p:cNvSpPr>
          <p:nvPr/>
        </p:nvSpPr>
        <p:spPr>
          <a:xfrm>
            <a:off x="4248150" y="2362200"/>
            <a:ext cx="3390900" cy="1447800"/>
          </a:xfrm>
          <a:prstGeom prst="rect">
            <a:avLst/>
          </a:prstGeom>
          <a:solidFill>
            <a:srgbClr val="FFFFFF"/>
          </a:solidFill>
          <a:ln w="9525">
            <a:solidFill>
              <a:srgbClr val="C8D5E3"/>
            </a:solidFill>
            <a:prstDash val="solid"/>
          </a:ln>
        </p:spPr>
        <p:txBody>
          <a:bodyPr/>
          <a:lstStyle/>
          <a:p>
            <a:endParaRPr lang="en-US"/>
          </a:p>
        </p:txBody>
      </p:sp>
      <p:sp>
        <p:nvSpPr>
          <p:cNvPr id="10" name="Rectangle 9">
            <a:extLst>
              <a:ext uri="{FF2B5EF4-FFF2-40B4-BE49-F238E27FC236}">
                <a16:creationId xmlns:a16="http://schemas.microsoft.com/office/drawing/2014/main" id="{E45B9892-B3A7-4FF4-8666-8BCF44C77BAB}"/>
              </a:ext>
            </a:extLst>
          </p:cNvPr>
          <p:cNvSpPr>
            <a:spLocks noGrp="1"/>
          </p:cNvSpPr>
          <p:nvPr/>
        </p:nvSpPr>
        <p:spPr>
          <a:xfrm>
            <a:off x="4248150" y="2362200"/>
            <a:ext cx="57150" cy="1447800"/>
          </a:xfrm>
          <a:prstGeom prst="rect">
            <a:avLst/>
          </a:prstGeom>
          <a:solidFill>
            <a:srgbClr val="4B8BFF"/>
          </a:solidFill>
          <a:ln w="0">
            <a:solidFill>
              <a:srgbClr val="000000">
                <a:alpha val="0"/>
              </a:srgbClr>
            </a:solidFill>
            <a:prstDash val="solid"/>
          </a:ln>
        </p:spPr>
        <p:txBody>
          <a:bodyPr/>
          <a:lstStyle/>
          <a:p>
            <a:endParaRPr lang="en-US"/>
          </a:p>
        </p:txBody>
      </p:sp>
      <p:sp>
        <p:nvSpPr>
          <p:cNvPr id="11" name="Rectangle 10">
            <a:extLst>
              <a:ext uri="{FF2B5EF4-FFF2-40B4-BE49-F238E27FC236}">
                <a16:creationId xmlns:a16="http://schemas.microsoft.com/office/drawing/2014/main" id="{329EBB31-DEB6-42CF-B4EF-348CE9347EFA}"/>
              </a:ext>
            </a:extLst>
          </p:cNvPr>
          <p:cNvSpPr>
            <a:spLocks noGrp="1"/>
          </p:cNvSpPr>
          <p:nvPr/>
        </p:nvSpPr>
        <p:spPr>
          <a:xfrm>
            <a:off x="4438650" y="2514600"/>
            <a:ext cx="3086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Accelerate Readiness</a:t>
            </a:r>
          </a:p>
        </p:txBody>
      </p:sp>
      <p:sp>
        <p:nvSpPr>
          <p:cNvPr id="12" name="Rectangle 11">
            <a:extLst>
              <a:ext uri="{FF2B5EF4-FFF2-40B4-BE49-F238E27FC236}">
                <a16:creationId xmlns:a16="http://schemas.microsoft.com/office/drawing/2014/main" id="{BADC2399-085A-4F4E-925B-9E24F4CFDFA2}"/>
              </a:ext>
            </a:extLst>
          </p:cNvPr>
          <p:cNvSpPr>
            <a:spLocks noGrp="1"/>
          </p:cNvSpPr>
          <p:nvPr/>
        </p:nvSpPr>
        <p:spPr>
          <a:xfrm>
            <a:off x="4438650" y="2819400"/>
            <a:ext cx="3067050" cy="895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Compress analysis and remediation cycles through wave-based planning and clear ownership.</a:t>
            </a:r>
          </a:p>
        </p:txBody>
      </p:sp>
      <p:sp>
        <p:nvSpPr>
          <p:cNvPr id="13" name="Rectangle 12">
            <a:extLst>
              <a:ext uri="{FF2B5EF4-FFF2-40B4-BE49-F238E27FC236}">
                <a16:creationId xmlns:a16="http://schemas.microsoft.com/office/drawing/2014/main" id="{F74BF079-C63E-458D-9FC3-36739EA8B618}"/>
              </a:ext>
            </a:extLst>
          </p:cNvPr>
          <p:cNvSpPr>
            <a:spLocks noGrp="1"/>
          </p:cNvSpPr>
          <p:nvPr/>
        </p:nvSpPr>
        <p:spPr>
          <a:xfrm>
            <a:off x="7924800" y="2362200"/>
            <a:ext cx="3390900" cy="1447800"/>
          </a:xfrm>
          <a:prstGeom prst="rect">
            <a:avLst/>
          </a:prstGeom>
          <a:solidFill>
            <a:srgbClr val="FFFFFF"/>
          </a:solidFill>
          <a:ln w="9525">
            <a:solidFill>
              <a:srgbClr val="C8D5E3"/>
            </a:solidFill>
            <a:prstDash val="solid"/>
          </a:ln>
        </p:spPr>
        <p:txBody>
          <a:bodyPr/>
          <a:lstStyle/>
          <a:p>
            <a:endParaRPr lang="en-US"/>
          </a:p>
        </p:txBody>
      </p:sp>
      <p:sp>
        <p:nvSpPr>
          <p:cNvPr id="14" name="Rectangle 13">
            <a:extLst>
              <a:ext uri="{FF2B5EF4-FFF2-40B4-BE49-F238E27FC236}">
                <a16:creationId xmlns:a16="http://schemas.microsoft.com/office/drawing/2014/main" id="{E63D14B6-973B-4B14-AC19-3B5EF3C28DC6}"/>
              </a:ext>
            </a:extLst>
          </p:cNvPr>
          <p:cNvSpPr>
            <a:spLocks noGrp="1"/>
          </p:cNvSpPr>
          <p:nvPr/>
        </p:nvSpPr>
        <p:spPr>
          <a:xfrm>
            <a:off x="7924800" y="2362200"/>
            <a:ext cx="57150" cy="1447800"/>
          </a:xfrm>
          <a:prstGeom prst="rect">
            <a:avLst/>
          </a:prstGeom>
          <a:solidFill>
            <a:srgbClr val="E8B04B"/>
          </a:solidFill>
          <a:ln w="0">
            <a:solidFill>
              <a:srgbClr val="000000">
                <a:alpha val="0"/>
              </a:srgbClr>
            </a:solidFill>
            <a:prstDash val="solid"/>
          </a:ln>
        </p:spPr>
        <p:txBody>
          <a:bodyPr/>
          <a:lstStyle/>
          <a:p>
            <a:endParaRPr lang="en-US"/>
          </a:p>
        </p:txBody>
      </p:sp>
      <p:sp>
        <p:nvSpPr>
          <p:cNvPr id="15" name="Rectangle 14">
            <a:extLst>
              <a:ext uri="{FF2B5EF4-FFF2-40B4-BE49-F238E27FC236}">
                <a16:creationId xmlns:a16="http://schemas.microsoft.com/office/drawing/2014/main" id="{DF7E54C3-888E-4776-BACF-6349D9306FE5}"/>
              </a:ext>
            </a:extLst>
          </p:cNvPr>
          <p:cNvSpPr>
            <a:spLocks noGrp="1"/>
          </p:cNvSpPr>
          <p:nvPr/>
        </p:nvSpPr>
        <p:spPr>
          <a:xfrm>
            <a:off x="8115300" y="2514600"/>
            <a:ext cx="3086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Improve Governance</a:t>
            </a:r>
          </a:p>
        </p:txBody>
      </p:sp>
      <p:sp>
        <p:nvSpPr>
          <p:cNvPr id="16" name="Rectangle 15">
            <a:extLst>
              <a:ext uri="{FF2B5EF4-FFF2-40B4-BE49-F238E27FC236}">
                <a16:creationId xmlns:a16="http://schemas.microsoft.com/office/drawing/2014/main" id="{7E37A219-4B32-4261-8393-02596F5EB001}"/>
              </a:ext>
            </a:extLst>
          </p:cNvPr>
          <p:cNvSpPr>
            <a:spLocks noGrp="1"/>
          </p:cNvSpPr>
          <p:nvPr/>
        </p:nvSpPr>
        <p:spPr>
          <a:xfrm>
            <a:off x="8115300" y="2819400"/>
            <a:ext cx="3067050" cy="895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Track scope, defects, risks, and readiness through one controlled delivery model.</a:t>
            </a:r>
          </a:p>
        </p:txBody>
      </p:sp>
      <p:sp>
        <p:nvSpPr>
          <p:cNvPr id="17" name="Rectangle 16">
            <a:extLst>
              <a:ext uri="{FF2B5EF4-FFF2-40B4-BE49-F238E27FC236}">
                <a16:creationId xmlns:a16="http://schemas.microsoft.com/office/drawing/2014/main" id="{5666C544-EBC2-43FE-90FC-A45E925942AC}"/>
              </a:ext>
            </a:extLst>
          </p:cNvPr>
          <p:cNvSpPr>
            <a:spLocks noGrp="1"/>
          </p:cNvSpPr>
          <p:nvPr/>
        </p:nvSpPr>
        <p:spPr>
          <a:xfrm>
            <a:off x="571500" y="4076700"/>
            <a:ext cx="3390900" cy="1447800"/>
          </a:xfrm>
          <a:prstGeom prst="rect">
            <a:avLst/>
          </a:prstGeom>
          <a:solidFill>
            <a:srgbClr val="FFFFFF"/>
          </a:solidFill>
          <a:ln w="9525">
            <a:solidFill>
              <a:srgbClr val="C8D5E3"/>
            </a:solidFill>
            <a:prstDash val="solid"/>
          </a:ln>
        </p:spPr>
        <p:txBody>
          <a:bodyPr/>
          <a:lstStyle/>
          <a:p>
            <a:endParaRPr lang="en-US"/>
          </a:p>
        </p:txBody>
      </p:sp>
      <p:sp>
        <p:nvSpPr>
          <p:cNvPr id="18" name="Rectangle 17">
            <a:extLst>
              <a:ext uri="{FF2B5EF4-FFF2-40B4-BE49-F238E27FC236}">
                <a16:creationId xmlns:a16="http://schemas.microsoft.com/office/drawing/2014/main" id="{890C7DC7-835A-4945-9DC1-82B1C2AA2E45}"/>
              </a:ext>
            </a:extLst>
          </p:cNvPr>
          <p:cNvSpPr>
            <a:spLocks noGrp="1"/>
          </p:cNvSpPr>
          <p:nvPr/>
        </p:nvSpPr>
        <p:spPr>
          <a:xfrm>
            <a:off x="571500" y="4076700"/>
            <a:ext cx="57150" cy="1447800"/>
          </a:xfrm>
          <a:prstGeom prst="rect">
            <a:avLst/>
          </a:prstGeom>
          <a:solidFill>
            <a:srgbClr val="2E9E72"/>
          </a:solidFill>
          <a:ln w="0">
            <a:solidFill>
              <a:srgbClr val="000000">
                <a:alpha val="0"/>
              </a:srgbClr>
            </a:solidFill>
            <a:prstDash val="solid"/>
          </a:ln>
        </p:spPr>
        <p:txBody>
          <a:bodyPr/>
          <a:lstStyle/>
          <a:p>
            <a:endParaRPr lang="en-US"/>
          </a:p>
        </p:txBody>
      </p:sp>
      <p:sp>
        <p:nvSpPr>
          <p:cNvPr id="19" name="Rectangle 18">
            <a:extLst>
              <a:ext uri="{FF2B5EF4-FFF2-40B4-BE49-F238E27FC236}">
                <a16:creationId xmlns:a16="http://schemas.microsoft.com/office/drawing/2014/main" id="{A5F418C4-E64D-44DC-9FFB-4D167E278BCC}"/>
              </a:ext>
            </a:extLst>
          </p:cNvPr>
          <p:cNvSpPr>
            <a:spLocks noGrp="1"/>
          </p:cNvSpPr>
          <p:nvPr/>
        </p:nvSpPr>
        <p:spPr>
          <a:xfrm>
            <a:off x="762000" y="4229100"/>
            <a:ext cx="3086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Increase First-Time-Right Quality</a:t>
            </a:r>
          </a:p>
        </p:txBody>
      </p:sp>
      <p:sp>
        <p:nvSpPr>
          <p:cNvPr id="20" name="Rectangle 19">
            <a:extLst>
              <a:ext uri="{FF2B5EF4-FFF2-40B4-BE49-F238E27FC236}">
                <a16:creationId xmlns:a16="http://schemas.microsoft.com/office/drawing/2014/main" id="{0DF254FC-2AC8-4B16-A31F-89C1F4746CAE}"/>
              </a:ext>
            </a:extLst>
          </p:cNvPr>
          <p:cNvSpPr>
            <a:spLocks noGrp="1"/>
          </p:cNvSpPr>
          <p:nvPr/>
        </p:nvSpPr>
        <p:spPr>
          <a:xfrm>
            <a:off x="762000" y="4533900"/>
            <a:ext cx="3067050" cy="895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Improve transport and deployment quality through reviews, testing, and release gates.</a:t>
            </a:r>
          </a:p>
        </p:txBody>
      </p:sp>
      <p:sp>
        <p:nvSpPr>
          <p:cNvPr id="21" name="Rectangle 20">
            <a:extLst>
              <a:ext uri="{FF2B5EF4-FFF2-40B4-BE49-F238E27FC236}">
                <a16:creationId xmlns:a16="http://schemas.microsoft.com/office/drawing/2014/main" id="{7465BFC8-283D-4965-939C-E081492D2ACA}"/>
              </a:ext>
            </a:extLst>
          </p:cNvPr>
          <p:cNvSpPr>
            <a:spLocks noGrp="1"/>
          </p:cNvSpPr>
          <p:nvPr/>
        </p:nvSpPr>
        <p:spPr>
          <a:xfrm>
            <a:off x="4248150" y="4076700"/>
            <a:ext cx="3390900" cy="1447800"/>
          </a:xfrm>
          <a:prstGeom prst="rect">
            <a:avLst/>
          </a:prstGeom>
          <a:solidFill>
            <a:srgbClr val="FFFFFF"/>
          </a:solidFill>
          <a:ln w="9525">
            <a:solidFill>
              <a:srgbClr val="C8D5E3"/>
            </a:solidFill>
            <a:prstDash val="solid"/>
          </a:ln>
        </p:spPr>
        <p:txBody>
          <a:bodyPr/>
          <a:lstStyle/>
          <a:p>
            <a:endParaRPr lang="en-US"/>
          </a:p>
        </p:txBody>
      </p:sp>
      <p:sp>
        <p:nvSpPr>
          <p:cNvPr id="22" name="Rectangle 21">
            <a:extLst>
              <a:ext uri="{FF2B5EF4-FFF2-40B4-BE49-F238E27FC236}">
                <a16:creationId xmlns:a16="http://schemas.microsoft.com/office/drawing/2014/main" id="{4D2D4A6E-58A0-43CB-A913-529F9740AECA}"/>
              </a:ext>
            </a:extLst>
          </p:cNvPr>
          <p:cNvSpPr>
            <a:spLocks noGrp="1"/>
          </p:cNvSpPr>
          <p:nvPr/>
        </p:nvSpPr>
        <p:spPr>
          <a:xfrm>
            <a:off x="4248150" y="4076700"/>
            <a:ext cx="57150" cy="1447800"/>
          </a:xfrm>
          <a:prstGeom prst="rect">
            <a:avLst/>
          </a:prstGeom>
          <a:solidFill>
            <a:srgbClr val="4CD7C6"/>
          </a:solidFill>
          <a:ln w="0">
            <a:solidFill>
              <a:srgbClr val="000000">
                <a:alpha val="0"/>
              </a:srgbClr>
            </a:solidFill>
            <a:prstDash val="solid"/>
          </a:ln>
        </p:spPr>
        <p:txBody>
          <a:bodyPr/>
          <a:lstStyle/>
          <a:p>
            <a:endParaRPr lang="en-US"/>
          </a:p>
        </p:txBody>
      </p:sp>
      <p:sp>
        <p:nvSpPr>
          <p:cNvPr id="23" name="Rectangle 22">
            <a:extLst>
              <a:ext uri="{FF2B5EF4-FFF2-40B4-BE49-F238E27FC236}">
                <a16:creationId xmlns:a16="http://schemas.microsoft.com/office/drawing/2014/main" id="{601CB6FF-22DE-40E9-AB39-0E572601C441}"/>
              </a:ext>
            </a:extLst>
          </p:cNvPr>
          <p:cNvSpPr>
            <a:spLocks noGrp="1"/>
          </p:cNvSpPr>
          <p:nvPr/>
        </p:nvSpPr>
        <p:spPr>
          <a:xfrm>
            <a:off x="4438650" y="4229100"/>
            <a:ext cx="3086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Minimize Disruption</a:t>
            </a:r>
          </a:p>
        </p:txBody>
      </p:sp>
      <p:sp>
        <p:nvSpPr>
          <p:cNvPr id="24" name="Rectangle 23">
            <a:extLst>
              <a:ext uri="{FF2B5EF4-FFF2-40B4-BE49-F238E27FC236}">
                <a16:creationId xmlns:a16="http://schemas.microsoft.com/office/drawing/2014/main" id="{9C404BA5-0C3B-46CC-BE1C-40D0202D16D5}"/>
              </a:ext>
            </a:extLst>
          </p:cNvPr>
          <p:cNvSpPr>
            <a:spLocks noGrp="1"/>
          </p:cNvSpPr>
          <p:nvPr/>
        </p:nvSpPr>
        <p:spPr>
          <a:xfrm>
            <a:off x="4438650" y="4533900"/>
            <a:ext cx="3067050" cy="895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Reduce post-go-live incidents tied to custom developments and integration impacts.</a:t>
            </a:r>
          </a:p>
        </p:txBody>
      </p:sp>
      <p:sp>
        <p:nvSpPr>
          <p:cNvPr id="25" name="Rectangle 24">
            <a:extLst>
              <a:ext uri="{FF2B5EF4-FFF2-40B4-BE49-F238E27FC236}">
                <a16:creationId xmlns:a16="http://schemas.microsoft.com/office/drawing/2014/main" id="{17B75C0A-89F5-448B-98D4-D5A5F387F04A}"/>
              </a:ext>
            </a:extLst>
          </p:cNvPr>
          <p:cNvSpPr>
            <a:spLocks noGrp="1"/>
          </p:cNvSpPr>
          <p:nvPr/>
        </p:nvSpPr>
        <p:spPr>
          <a:xfrm>
            <a:off x="7924800" y="4076700"/>
            <a:ext cx="3390900" cy="1447800"/>
          </a:xfrm>
          <a:prstGeom prst="rect">
            <a:avLst/>
          </a:prstGeom>
          <a:solidFill>
            <a:srgbClr val="FFFFFF"/>
          </a:solidFill>
          <a:ln w="9525">
            <a:solidFill>
              <a:srgbClr val="C8D5E3"/>
            </a:solidFill>
            <a:prstDash val="solid"/>
          </a:ln>
        </p:spPr>
        <p:txBody>
          <a:bodyPr/>
          <a:lstStyle/>
          <a:p>
            <a:endParaRPr lang="en-US"/>
          </a:p>
        </p:txBody>
      </p:sp>
      <p:sp>
        <p:nvSpPr>
          <p:cNvPr id="26" name="Rectangle 25">
            <a:extLst>
              <a:ext uri="{FF2B5EF4-FFF2-40B4-BE49-F238E27FC236}">
                <a16:creationId xmlns:a16="http://schemas.microsoft.com/office/drawing/2014/main" id="{ACB54146-1709-4EF7-9214-F70D1FA91AD7}"/>
              </a:ext>
            </a:extLst>
          </p:cNvPr>
          <p:cNvSpPr>
            <a:spLocks noGrp="1"/>
          </p:cNvSpPr>
          <p:nvPr/>
        </p:nvSpPr>
        <p:spPr>
          <a:xfrm>
            <a:off x="7924800" y="4076700"/>
            <a:ext cx="57150" cy="1447800"/>
          </a:xfrm>
          <a:prstGeom prst="rect">
            <a:avLst/>
          </a:prstGeom>
          <a:solidFill>
            <a:srgbClr val="35506B"/>
          </a:solidFill>
          <a:ln w="0">
            <a:solidFill>
              <a:srgbClr val="000000">
                <a:alpha val="0"/>
              </a:srgbClr>
            </a:solidFill>
            <a:prstDash val="solid"/>
          </a:ln>
        </p:spPr>
        <p:txBody>
          <a:bodyPr/>
          <a:lstStyle/>
          <a:p>
            <a:endParaRPr lang="en-US"/>
          </a:p>
        </p:txBody>
      </p:sp>
      <p:sp>
        <p:nvSpPr>
          <p:cNvPr id="27" name="Rectangle 26">
            <a:extLst>
              <a:ext uri="{FF2B5EF4-FFF2-40B4-BE49-F238E27FC236}">
                <a16:creationId xmlns:a16="http://schemas.microsoft.com/office/drawing/2014/main" id="{3999BBFF-8E8C-4C32-913E-8BB0AE27FB00}"/>
              </a:ext>
            </a:extLst>
          </p:cNvPr>
          <p:cNvSpPr>
            <a:spLocks noGrp="1"/>
          </p:cNvSpPr>
          <p:nvPr/>
        </p:nvSpPr>
        <p:spPr>
          <a:xfrm>
            <a:off x="8115300" y="4229100"/>
            <a:ext cx="3086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Strengthen Cross-Team Control</a:t>
            </a:r>
          </a:p>
        </p:txBody>
      </p:sp>
      <p:sp>
        <p:nvSpPr>
          <p:cNvPr id="28" name="Rectangle 27">
            <a:extLst>
              <a:ext uri="{FF2B5EF4-FFF2-40B4-BE49-F238E27FC236}">
                <a16:creationId xmlns:a16="http://schemas.microsoft.com/office/drawing/2014/main" id="{D2B8A49B-0548-4E9E-A11B-3AF155EE1B8A}"/>
              </a:ext>
            </a:extLst>
          </p:cNvPr>
          <p:cNvSpPr>
            <a:spLocks noGrp="1"/>
          </p:cNvSpPr>
          <p:nvPr/>
        </p:nvSpPr>
        <p:spPr>
          <a:xfrm>
            <a:off x="8115300" y="4533900"/>
            <a:ext cx="3067050" cy="895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Coordinate technical, functional, testing, and cutover stakeholders around one backlog.</a:t>
            </a:r>
          </a:p>
        </p:txBody>
      </p:sp>
      <p:sp>
        <p:nvSpPr>
          <p:cNvPr id="29" name="Rectangle 28">
            <a:extLst>
              <a:ext uri="{FF2B5EF4-FFF2-40B4-BE49-F238E27FC236}">
                <a16:creationId xmlns:a16="http://schemas.microsoft.com/office/drawing/2014/main" id="{EB7E5E18-7AAA-429B-AA76-C3D42446AC4D}"/>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30" name="Rectangle 29">
            <a:extLst>
              <a:ext uri="{FF2B5EF4-FFF2-40B4-BE49-F238E27FC236}">
                <a16:creationId xmlns:a16="http://schemas.microsoft.com/office/drawing/2014/main" id="{F2F210A7-64CE-4BE9-B1CB-D289158397C1}"/>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03 / 10</a:t>
            </a:r>
          </a:p>
        </p:txBody>
      </p:sp>
      <p:sp>
        <p:nvSpPr>
          <p:cNvPr id="31" name="Rectangle 30">
            <a:extLst>
              <a:ext uri="{FF2B5EF4-FFF2-40B4-BE49-F238E27FC236}">
                <a16:creationId xmlns:a16="http://schemas.microsoft.com/office/drawing/2014/main" id="{56A2A2BF-C51F-47BD-A195-17509E563D98}"/>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1206676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7F84E6F-E31D-46B5-A5B2-AB8B8569BA1F}"/>
              </a:ext>
            </a:extLst>
          </p:cNvPr>
          <p:cNvSpPr>
            <a:spLocks noGrp="1"/>
          </p:cNvSpPr>
          <p:nvPr/>
        </p:nvSpPr>
        <p:spPr>
          <a:xfrm>
            <a:off x="0" y="0"/>
            <a:ext cx="12192000" cy="6858000"/>
          </a:xfrm>
          <a:prstGeom prst="rect">
            <a:avLst/>
          </a:prstGeom>
          <a:solidFill>
            <a:srgbClr val="FFFFFF"/>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047BBEE2-5F78-478C-912C-E4E7EB1BA9B1}"/>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Service Scope</a:t>
            </a:r>
          </a:p>
        </p:txBody>
      </p:sp>
      <p:sp>
        <p:nvSpPr>
          <p:cNvPr id="3" name="Rectangle 2">
            <a:extLst>
              <a:ext uri="{FF2B5EF4-FFF2-40B4-BE49-F238E27FC236}">
                <a16:creationId xmlns:a16="http://schemas.microsoft.com/office/drawing/2014/main" id="{766625E4-EB40-4154-98DD-92B6E269EEAF}"/>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Keep the offer tightly scoped around migration-driven remediation delivery</a:t>
            </a:r>
          </a:p>
        </p:txBody>
      </p:sp>
      <p:sp>
        <p:nvSpPr>
          <p:cNvPr id="4" name="Rectangle 3">
            <a:extLst>
              <a:ext uri="{FF2B5EF4-FFF2-40B4-BE49-F238E27FC236}">
                <a16:creationId xmlns:a16="http://schemas.microsoft.com/office/drawing/2014/main" id="{8A1E7B94-2590-4154-8D63-846DBE88F87C}"/>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Clear scope boundaries help customers understand what TesseraLabs owns and where additional work would need explicit expansion.</a:t>
            </a:r>
          </a:p>
        </p:txBody>
      </p:sp>
      <p:sp>
        <p:nvSpPr>
          <p:cNvPr id="5" name="Rectangle 4">
            <a:extLst>
              <a:ext uri="{FF2B5EF4-FFF2-40B4-BE49-F238E27FC236}">
                <a16:creationId xmlns:a16="http://schemas.microsoft.com/office/drawing/2014/main" id="{C8205760-4848-4D32-90FD-1E33205733E6}"/>
              </a:ext>
            </a:extLst>
          </p:cNvPr>
          <p:cNvSpPr>
            <a:spLocks noGrp="1"/>
          </p:cNvSpPr>
          <p:nvPr/>
        </p:nvSpPr>
        <p:spPr>
          <a:xfrm>
            <a:off x="571500" y="2171700"/>
            <a:ext cx="5219700" cy="3562350"/>
          </a:xfrm>
          <a:prstGeom prst="rect">
            <a:avLst/>
          </a:prstGeom>
          <a:solidFill>
            <a:srgbClr val="F5FBFA"/>
          </a:solidFill>
          <a:ln w="9525">
            <a:solidFill>
              <a:srgbClr val="BFE8DE"/>
            </a:solidFill>
            <a:prstDash val="solid"/>
          </a:ln>
        </p:spPr>
        <p:txBody>
          <a:bodyPr/>
          <a:lstStyle/>
          <a:p>
            <a:endParaRPr lang="en-US"/>
          </a:p>
        </p:txBody>
      </p:sp>
      <p:sp>
        <p:nvSpPr>
          <p:cNvPr id="6" name="Rectangle 5">
            <a:extLst>
              <a:ext uri="{FF2B5EF4-FFF2-40B4-BE49-F238E27FC236}">
                <a16:creationId xmlns:a16="http://schemas.microsoft.com/office/drawing/2014/main" id="{49650FC6-0286-47B2-9E6A-F57E6779C435}"/>
              </a:ext>
            </a:extLst>
          </p:cNvPr>
          <p:cNvSpPr>
            <a:spLocks noGrp="1"/>
          </p:cNvSpPr>
          <p:nvPr/>
        </p:nvSpPr>
        <p:spPr>
          <a:xfrm>
            <a:off x="5905500" y="2171700"/>
            <a:ext cx="5219700" cy="3562350"/>
          </a:xfrm>
          <a:prstGeom prst="rect">
            <a:avLst/>
          </a:prstGeom>
          <a:solidFill>
            <a:srgbClr val="FFF7F5"/>
          </a:solidFill>
          <a:ln w="9525">
            <a:solidFill>
              <a:srgbClr val="F2C6BD"/>
            </a:solidFill>
            <a:prstDash val="solid"/>
          </a:ln>
        </p:spPr>
        <p:txBody>
          <a:bodyPr/>
          <a:lstStyle/>
          <a:p>
            <a:endParaRPr lang="en-US"/>
          </a:p>
        </p:txBody>
      </p:sp>
      <p:sp>
        <p:nvSpPr>
          <p:cNvPr id="7" name="Rectangle 6">
            <a:extLst>
              <a:ext uri="{FF2B5EF4-FFF2-40B4-BE49-F238E27FC236}">
                <a16:creationId xmlns:a16="http://schemas.microsoft.com/office/drawing/2014/main" id="{36345242-93D4-4AAB-8F74-B491A0883E60}"/>
              </a:ext>
            </a:extLst>
          </p:cNvPr>
          <p:cNvSpPr>
            <a:spLocks noGrp="1"/>
          </p:cNvSpPr>
          <p:nvPr/>
        </p:nvSpPr>
        <p:spPr>
          <a:xfrm>
            <a:off x="800100" y="2362200"/>
            <a:ext cx="17145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1">
                <a:solidFill>
                  <a:srgbClr val="2E9E72"/>
                </a:solidFill>
                <a:latin typeface="Aptos Display"/>
                <a:ea typeface="Aptos Display"/>
                <a:cs typeface="Aptos Display"/>
              </a:defRPr>
            </a:pPr>
            <a:r>
              <a:rPr sz="1500" b="1">
                <a:solidFill>
                  <a:srgbClr val="2E9E72"/>
                </a:solidFill>
                <a:latin typeface="Aptos Display"/>
                <a:ea typeface="Aptos Display"/>
                <a:cs typeface="Aptos Display"/>
              </a:rPr>
              <a:t>In Scope</a:t>
            </a:r>
          </a:p>
        </p:txBody>
      </p:sp>
      <p:sp>
        <p:nvSpPr>
          <p:cNvPr id="8" name="Rectangle 7">
            <a:extLst>
              <a:ext uri="{FF2B5EF4-FFF2-40B4-BE49-F238E27FC236}">
                <a16:creationId xmlns:a16="http://schemas.microsoft.com/office/drawing/2014/main" id="{8E868E3F-F82B-41F3-BDB7-D429F4A26562}"/>
              </a:ext>
            </a:extLst>
          </p:cNvPr>
          <p:cNvSpPr>
            <a:spLocks noGrp="1"/>
          </p:cNvSpPr>
          <p:nvPr/>
        </p:nvSpPr>
        <p:spPr>
          <a:xfrm>
            <a:off x="6134100" y="2362200"/>
            <a:ext cx="28575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500" b="1">
                <a:solidFill>
                  <a:srgbClr val="F26B5B"/>
                </a:solidFill>
                <a:latin typeface="Aptos Display"/>
                <a:ea typeface="Aptos Display"/>
                <a:cs typeface="Aptos Display"/>
              </a:defRPr>
            </a:pPr>
            <a:r>
              <a:rPr sz="1500" b="1">
                <a:solidFill>
                  <a:srgbClr val="F26B5B"/>
                </a:solidFill>
                <a:latin typeface="Aptos Display"/>
                <a:ea typeface="Aptos Display"/>
                <a:cs typeface="Aptos Display"/>
              </a:rPr>
              <a:t>Out of Scope Unless Added</a:t>
            </a:r>
          </a:p>
        </p:txBody>
      </p:sp>
      <p:sp>
        <p:nvSpPr>
          <p:cNvPr id="9" name="Rectangle 8">
            <a:extLst>
              <a:ext uri="{FF2B5EF4-FFF2-40B4-BE49-F238E27FC236}">
                <a16:creationId xmlns:a16="http://schemas.microsoft.com/office/drawing/2014/main" id="{91033B55-F258-4647-BF56-92C3C340111E}"/>
              </a:ext>
            </a:extLst>
          </p:cNvPr>
          <p:cNvSpPr>
            <a:spLocks noGrp="1"/>
          </p:cNvSpPr>
          <p:nvPr/>
        </p:nvSpPr>
        <p:spPr>
          <a:xfrm>
            <a:off x="800100" y="3028950"/>
            <a:ext cx="4667250" cy="2400300"/>
          </a:xfrm>
          <a:prstGeom prst="rect">
            <a:avLst/>
          </a:prstGeom>
          <a:solidFill>
            <a:srgbClr val="000000">
              <a:alpha val="0"/>
            </a:srgbClr>
          </a:solidFill>
          <a:ln w="0">
            <a:solidFill>
              <a:srgbClr val="000000">
                <a:alpha val="0"/>
              </a:srgbClr>
            </a:solidFill>
            <a:prstDash val="solid"/>
          </a:ln>
        </p:spPr>
        <p:txBody>
          <a:bodyPr lIns="0" tIns="0" rIns="38100" bIns="0" anchor="t"/>
          <a:lstStyle/>
          <a:p>
            <a:pPr algn="l">
              <a:defRPr sz="1125" b="0">
                <a:solidFill>
                  <a:srgbClr val="102235"/>
                </a:solidFill>
                <a:latin typeface="Aptos"/>
                <a:ea typeface="Aptos"/>
                <a:cs typeface="Aptos"/>
              </a:defRPr>
            </a:pPr>
            <a:r>
              <a:rPr sz="1125" b="0">
                <a:solidFill>
                  <a:srgbClr val="102235"/>
                </a:solidFill>
                <a:latin typeface="Aptos"/>
                <a:ea typeface="Aptos"/>
                <a:cs typeface="Aptos"/>
              </a:rPr>
              <a:t>• Custom code inventory and classification</a:t>
            </a:r>
          </a:p>
          <a:p>
            <a:pPr algn="l">
              <a:defRPr sz="1125" b="0">
                <a:solidFill>
                  <a:srgbClr val="102235"/>
                </a:solidFill>
                <a:latin typeface="Aptos"/>
                <a:ea typeface="Aptos"/>
                <a:cs typeface="Aptos"/>
              </a:defRPr>
            </a:pPr>
            <a:r>
              <a:rPr sz="1125" b="0">
                <a:solidFill>
                  <a:srgbClr val="102235"/>
                </a:solidFill>
                <a:latin typeface="Aptos"/>
                <a:ea typeface="Aptos"/>
                <a:cs typeface="Aptos"/>
              </a:rPr>
              <a:t>• Static analysis and compatibility assessment</a:t>
            </a:r>
          </a:p>
          <a:p>
            <a:pPr algn="l">
              <a:defRPr sz="1125" b="0">
                <a:solidFill>
                  <a:srgbClr val="102235"/>
                </a:solidFill>
                <a:latin typeface="Aptos"/>
                <a:ea typeface="Aptos"/>
                <a:cs typeface="Aptos"/>
              </a:defRPr>
            </a:pPr>
            <a:r>
              <a:rPr sz="1125" b="0">
                <a:solidFill>
                  <a:srgbClr val="102235"/>
                </a:solidFill>
                <a:latin typeface="Aptos"/>
                <a:ea typeface="Aptos"/>
                <a:cs typeface="Aptos"/>
              </a:rPr>
              <a:t>• Risk-based prioritization and wave planning</a:t>
            </a:r>
          </a:p>
          <a:p>
            <a:pPr algn="l">
              <a:defRPr sz="1125" b="0">
                <a:solidFill>
                  <a:srgbClr val="102235"/>
                </a:solidFill>
                <a:latin typeface="Aptos"/>
                <a:ea typeface="Aptos"/>
                <a:cs typeface="Aptos"/>
              </a:defRPr>
            </a:pPr>
            <a:r>
              <a:rPr sz="1125" b="0">
                <a:solidFill>
                  <a:srgbClr val="102235"/>
                </a:solidFill>
                <a:latin typeface="Aptos"/>
                <a:ea typeface="Aptos"/>
                <a:cs typeface="Aptos"/>
              </a:rPr>
              <a:t>• Refactoring, adaptation, replacement, or retirement decisions</a:t>
            </a:r>
          </a:p>
          <a:p>
            <a:pPr algn="l">
              <a:defRPr sz="1125" b="0">
                <a:solidFill>
                  <a:srgbClr val="102235"/>
                </a:solidFill>
                <a:latin typeface="Aptos"/>
                <a:ea typeface="Aptos"/>
                <a:cs typeface="Aptos"/>
              </a:defRPr>
            </a:pPr>
            <a:r>
              <a:rPr sz="1125" b="0">
                <a:solidFill>
                  <a:srgbClr val="102235"/>
                </a:solidFill>
                <a:latin typeface="Aptos"/>
                <a:ea typeface="Aptos"/>
                <a:cs typeface="Aptos"/>
              </a:rPr>
              <a:t>• Testing support, defect tracking, transport readiness</a:t>
            </a:r>
          </a:p>
          <a:p>
            <a:pPr algn="l">
              <a:defRPr sz="1125" b="0">
                <a:solidFill>
                  <a:srgbClr val="102235"/>
                </a:solidFill>
                <a:latin typeface="Aptos"/>
                <a:ea typeface="Aptos"/>
                <a:cs typeface="Aptos"/>
              </a:defRPr>
            </a:pPr>
            <a:r>
              <a:rPr sz="1125" b="0">
                <a:solidFill>
                  <a:srgbClr val="102235"/>
                </a:solidFill>
                <a:latin typeface="Aptos"/>
                <a:ea typeface="Aptos"/>
                <a:cs typeface="Aptos"/>
              </a:rPr>
              <a:t>• Cutover support and post-go-live stabilization</a:t>
            </a:r>
          </a:p>
        </p:txBody>
      </p:sp>
      <p:sp>
        <p:nvSpPr>
          <p:cNvPr id="10" name="Rectangle 9">
            <a:extLst>
              <a:ext uri="{FF2B5EF4-FFF2-40B4-BE49-F238E27FC236}">
                <a16:creationId xmlns:a16="http://schemas.microsoft.com/office/drawing/2014/main" id="{C3642726-242A-48F9-A710-294188BF8BE0}"/>
              </a:ext>
            </a:extLst>
          </p:cNvPr>
          <p:cNvSpPr>
            <a:spLocks noGrp="1"/>
          </p:cNvSpPr>
          <p:nvPr/>
        </p:nvSpPr>
        <p:spPr>
          <a:xfrm>
            <a:off x="6134100" y="3028950"/>
            <a:ext cx="4667250" cy="2400300"/>
          </a:xfrm>
          <a:prstGeom prst="rect">
            <a:avLst/>
          </a:prstGeom>
          <a:solidFill>
            <a:srgbClr val="000000">
              <a:alpha val="0"/>
            </a:srgbClr>
          </a:solidFill>
          <a:ln w="0">
            <a:solidFill>
              <a:srgbClr val="000000">
                <a:alpha val="0"/>
              </a:srgbClr>
            </a:solidFill>
            <a:prstDash val="solid"/>
          </a:ln>
        </p:spPr>
        <p:txBody>
          <a:bodyPr lIns="0" tIns="0" rIns="38100" bIns="0" anchor="t"/>
          <a:lstStyle/>
          <a:p>
            <a:pPr algn="l">
              <a:defRPr sz="1125" b="0">
                <a:solidFill>
                  <a:srgbClr val="102235"/>
                </a:solidFill>
                <a:latin typeface="Aptos"/>
                <a:ea typeface="Aptos"/>
                <a:cs typeface="Aptos"/>
              </a:defRPr>
            </a:pPr>
            <a:r>
              <a:rPr sz="1125" b="0">
                <a:solidFill>
                  <a:srgbClr val="102235"/>
                </a:solidFill>
                <a:latin typeface="Aptos"/>
                <a:ea typeface="Aptos"/>
                <a:cs typeface="Aptos"/>
              </a:rPr>
              <a:t>• Full business process redesign</a:t>
            </a:r>
          </a:p>
          <a:p>
            <a:pPr algn="l">
              <a:defRPr sz="1125" b="0">
                <a:solidFill>
                  <a:srgbClr val="102235"/>
                </a:solidFill>
                <a:latin typeface="Aptos"/>
                <a:ea typeface="Aptos"/>
                <a:cs typeface="Aptos"/>
              </a:defRPr>
            </a:pPr>
            <a:r>
              <a:rPr sz="1125" b="0">
                <a:solidFill>
                  <a:srgbClr val="102235"/>
                </a:solidFill>
                <a:latin typeface="Aptos"/>
                <a:ea typeface="Aptos"/>
                <a:cs typeface="Aptos"/>
              </a:rPr>
              <a:t>• Functional configuration ownership</a:t>
            </a:r>
          </a:p>
          <a:p>
            <a:pPr algn="l">
              <a:defRPr sz="1125" b="0">
                <a:solidFill>
                  <a:srgbClr val="102235"/>
                </a:solidFill>
                <a:latin typeface="Aptos"/>
                <a:ea typeface="Aptos"/>
                <a:cs typeface="Aptos"/>
              </a:defRPr>
            </a:pPr>
            <a:r>
              <a:rPr sz="1125" b="0">
                <a:solidFill>
                  <a:srgbClr val="102235"/>
                </a:solidFill>
                <a:latin typeface="Aptos"/>
                <a:ea typeface="Aptos"/>
                <a:cs typeface="Aptos"/>
              </a:rPr>
              <a:t>• Full data migration execution</a:t>
            </a:r>
          </a:p>
          <a:p>
            <a:pPr algn="l">
              <a:defRPr sz="1125" b="0">
                <a:solidFill>
                  <a:srgbClr val="102235"/>
                </a:solidFill>
                <a:latin typeface="Aptos"/>
                <a:ea typeface="Aptos"/>
                <a:cs typeface="Aptos"/>
              </a:defRPr>
            </a:pPr>
            <a:r>
              <a:rPr sz="1125" b="0">
                <a:solidFill>
                  <a:srgbClr val="102235"/>
                </a:solidFill>
                <a:latin typeface="Aptos"/>
                <a:ea typeface="Aptos"/>
                <a:cs typeface="Aptos"/>
              </a:rPr>
              <a:t>• Basis infrastructure delivery</a:t>
            </a:r>
          </a:p>
          <a:p>
            <a:pPr algn="l">
              <a:defRPr sz="1125" b="0">
                <a:solidFill>
                  <a:srgbClr val="102235"/>
                </a:solidFill>
                <a:latin typeface="Aptos"/>
                <a:ea typeface="Aptos"/>
                <a:cs typeface="Aptos"/>
              </a:defRPr>
            </a:pPr>
            <a:r>
              <a:rPr sz="1125" b="0">
                <a:solidFill>
                  <a:srgbClr val="102235"/>
                </a:solidFill>
                <a:latin typeface="Aptos"/>
                <a:ea typeface="Aptos"/>
                <a:cs typeface="Aptos"/>
              </a:rPr>
              <a:t>• Security redesign beyond remediation impact</a:t>
            </a:r>
          </a:p>
          <a:p>
            <a:pPr algn="l">
              <a:defRPr sz="1125" b="0">
                <a:solidFill>
                  <a:srgbClr val="102235"/>
                </a:solidFill>
                <a:latin typeface="Aptos"/>
                <a:ea typeface="Aptos"/>
                <a:cs typeface="Aptos"/>
              </a:defRPr>
            </a:pPr>
            <a:r>
              <a:rPr sz="1125" b="0">
                <a:solidFill>
                  <a:srgbClr val="102235"/>
                </a:solidFill>
                <a:latin typeface="Aptos"/>
                <a:ea typeface="Aptos"/>
                <a:cs typeface="Aptos"/>
              </a:rPr>
              <a:t>• Non-migration enhancement backlog</a:t>
            </a:r>
          </a:p>
        </p:txBody>
      </p:sp>
      <p:sp>
        <p:nvSpPr>
          <p:cNvPr id="11" name="Rectangle 10">
            <a:extLst>
              <a:ext uri="{FF2B5EF4-FFF2-40B4-BE49-F238E27FC236}">
                <a16:creationId xmlns:a16="http://schemas.microsoft.com/office/drawing/2014/main" id="{C577D00F-8E17-40C6-A4A2-59CBCB4264A5}"/>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12" name="Rectangle 11">
            <a:extLst>
              <a:ext uri="{FF2B5EF4-FFF2-40B4-BE49-F238E27FC236}">
                <a16:creationId xmlns:a16="http://schemas.microsoft.com/office/drawing/2014/main" id="{3CE07E18-9608-49CC-AC99-C79F7E3B4F45}"/>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04 / 10</a:t>
            </a:r>
          </a:p>
        </p:txBody>
      </p:sp>
      <p:sp>
        <p:nvSpPr>
          <p:cNvPr id="13" name="Rectangle 12">
            <a:extLst>
              <a:ext uri="{FF2B5EF4-FFF2-40B4-BE49-F238E27FC236}">
                <a16:creationId xmlns:a16="http://schemas.microsoft.com/office/drawing/2014/main" id="{96C1AD9A-E96F-4BE8-AD7B-3347D0678E6A}"/>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805297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637C51CC-02F4-4B38-8838-99942EBEE328}"/>
              </a:ext>
            </a:extLst>
          </p:cNvPr>
          <p:cNvSpPr>
            <a:spLocks noGrp="1"/>
          </p:cNvSpPr>
          <p:nvPr/>
        </p:nvSpPr>
        <p:spPr>
          <a:xfrm>
            <a:off x="0" y="0"/>
            <a:ext cx="12192000" cy="6858000"/>
          </a:xfrm>
          <a:prstGeom prst="rect">
            <a:avLst/>
          </a:prstGeom>
          <a:solidFill>
            <a:srgbClr val="F6F9FC"/>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5BE5D380-8D3C-4743-984A-ACD85F42EA5A}"/>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Delivery Methodology</a:t>
            </a:r>
          </a:p>
        </p:txBody>
      </p:sp>
      <p:sp>
        <p:nvSpPr>
          <p:cNvPr id="3" name="Rectangle 2">
            <a:extLst>
              <a:ext uri="{FF2B5EF4-FFF2-40B4-BE49-F238E27FC236}">
                <a16:creationId xmlns:a16="http://schemas.microsoft.com/office/drawing/2014/main" id="{82684EDF-7944-4D0F-B23A-15D7C7D36C2C}"/>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The service lifecycle should mirror how remediation actually gets delivered</a:t>
            </a:r>
          </a:p>
        </p:txBody>
      </p:sp>
      <p:sp>
        <p:nvSpPr>
          <p:cNvPr id="4" name="Rectangle 3">
            <a:extLst>
              <a:ext uri="{FF2B5EF4-FFF2-40B4-BE49-F238E27FC236}">
                <a16:creationId xmlns:a16="http://schemas.microsoft.com/office/drawing/2014/main" id="{7D62CF3A-0224-4F0B-8E1A-912224644350}"/>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A remediation-specific lifecycle gives customers clearer control points than a generic implementation workshop model.</a:t>
            </a:r>
          </a:p>
        </p:txBody>
      </p:sp>
      <p:sp>
        <p:nvSpPr>
          <p:cNvPr id="5" name="Rectangle 4">
            <a:extLst>
              <a:ext uri="{FF2B5EF4-FFF2-40B4-BE49-F238E27FC236}">
                <a16:creationId xmlns:a16="http://schemas.microsoft.com/office/drawing/2014/main" id="{D8AFE830-2079-4D55-A031-CF3521A341F9}"/>
              </a:ext>
            </a:extLst>
          </p:cNvPr>
          <p:cNvSpPr>
            <a:spLocks noGrp="1"/>
          </p:cNvSpPr>
          <p:nvPr/>
        </p:nvSpPr>
        <p:spPr>
          <a:xfrm>
            <a:off x="495300" y="2990850"/>
            <a:ext cx="1676400" cy="2190750"/>
          </a:xfrm>
          <a:prstGeom prst="rect">
            <a:avLst/>
          </a:prstGeom>
          <a:solidFill>
            <a:srgbClr val="FFFFFF"/>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59B97656-6B72-4A3C-930F-DB6737CDA010}"/>
              </a:ext>
            </a:extLst>
          </p:cNvPr>
          <p:cNvSpPr>
            <a:spLocks noGrp="1"/>
          </p:cNvSpPr>
          <p:nvPr/>
        </p:nvSpPr>
        <p:spPr>
          <a:xfrm>
            <a:off x="495300" y="2990850"/>
            <a:ext cx="1676400" cy="95250"/>
          </a:xfrm>
          <a:prstGeom prst="rect">
            <a:avLst/>
          </a:prstGeom>
          <a:solidFill>
            <a:srgbClr val="4B8BFF"/>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C555A4C5-6AD3-4D88-92DA-E03FD5DF92B1}"/>
              </a:ext>
            </a:extLst>
          </p:cNvPr>
          <p:cNvSpPr>
            <a:spLocks noGrp="1"/>
          </p:cNvSpPr>
          <p:nvPr/>
        </p:nvSpPr>
        <p:spPr>
          <a:xfrm>
            <a:off x="666750" y="3238500"/>
            <a:ext cx="323850" cy="247650"/>
          </a:xfrm>
          <a:prstGeom prst="rect">
            <a:avLst/>
          </a:prstGeom>
          <a:solidFill>
            <a:srgbClr val="4B8BFF"/>
          </a:solidFill>
          <a:ln w="9525">
            <a:solidFill>
              <a:srgbClr val="4B8BFF"/>
            </a:solidFill>
            <a:prstDash val="solid"/>
          </a:ln>
        </p:spPr>
        <p:txBody>
          <a:bodyPr/>
          <a:lstStyle/>
          <a:p>
            <a:endParaRPr lang="en-US"/>
          </a:p>
        </p:txBody>
      </p:sp>
      <p:sp>
        <p:nvSpPr>
          <p:cNvPr id="8" name="Rectangle 7">
            <a:extLst>
              <a:ext uri="{FF2B5EF4-FFF2-40B4-BE49-F238E27FC236}">
                <a16:creationId xmlns:a16="http://schemas.microsoft.com/office/drawing/2014/main" id="{DB192DA9-89F2-4A45-A4B4-2CE257C943BC}"/>
              </a:ext>
            </a:extLst>
          </p:cNvPr>
          <p:cNvSpPr>
            <a:spLocks noGrp="1"/>
          </p:cNvSpPr>
          <p:nvPr/>
        </p:nvSpPr>
        <p:spPr>
          <a:xfrm>
            <a:off x="666750" y="3276600"/>
            <a:ext cx="3238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1</a:t>
            </a:r>
          </a:p>
        </p:txBody>
      </p:sp>
      <p:sp>
        <p:nvSpPr>
          <p:cNvPr id="9" name="Rectangle 8">
            <a:extLst>
              <a:ext uri="{FF2B5EF4-FFF2-40B4-BE49-F238E27FC236}">
                <a16:creationId xmlns:a16="http://schemas.microsoft.com/office/drawing/2014/main" id="{797C66AF-A487-4981-A6EC-28DD4E6C819C}"/>
              </a:ext>
            </a:extLst>
          </p:cNvPr>
          <p:cNvSpPr>
            <a:spLocks noGrp="1"/>
          </p:cNvSpPr>
          <p:nvPr/>
        </p:nvSpPr>
        <p:spPr>
          <a:xfrm>
            <a:off x="666750" y="3619500"/>
            <a:ext cx="13716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Discover</a:t>
            </a:r>
          </a:p>
        </p:txBody>
      </p:sp>
      <p:sp>
        <p:nvSpPr>
          <p:cNvPr id="10" name="Rectangle 9">
            <a:extLst>
              <a:ext uri="{FF2B5EF4-FFF2-40B4-BE49-F238E27FC236}">
                <a16:creationId xmlns:a16="http://schemas.microsoft.com/office/drawing/2014/main" id="{86032819-219D-4F02-A2A7-F4555D766660}"/>
              </a:ext>
            </a:extLst>
          </p:cNvPr>
          <p:cNvSpPr>
            <a:spLocks noGrp="1"/>
          </p:cNvSpPr>
          <p:nvPr/>
        </p:nvSpPr>
        <p:spPr>
          <a:xfrm>
            <a:off x="666750" y="4171950"/>
            <a:ext cx="135255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102235"/>
                </a:solidFill>
                <a:latin typeface="Aptos"/>
                <a:ea typeface="Aptos"/>
                <a:cs typeface="Aptos"/>
              </a:defRPr>
            </a:pPr>
            <a:r>
              <a:rPr sz="975" b="0">
                <a:solidFill>
                  <a:srgbClr val="102235"/>
                </a:solidFill>
                <a:latin typeface="Aptos"/>
                <a:ea typeface="Aptos"/>
                <a:cs typeface="Aptos"/>
              </a:rPr>
              <a:t>Confirm scope, systems, stakeholders, criticality, and success criteria.</a:t>
            </a:r>
          </a:p>
        </p:txBody>
      </p:sp>
      <p:sp>
        <p:nvSpPr>
          <p:cNvPr id="11" name="Rectangle 10">
            <a:extLst>
              <a:ext uri="{FF2B5EF4-FFF2-40B4-BE49-F238E27FC236}">
                <a16:creationId xmlns:a16="http://schemas.microsoft.com/office/drawing/2014/main" id="{3E5DEEF8-77C4-478A-8CA6-19B374DC162F}"/>
              </a:ext>
            </a:extLst>
          </p:cNvPr>
          <p:cNvSpPr>
            <a:spLocks noGrp="1"/>
          </p:cNvSpPr>
          <p:nvPr/>
        </p:nvSpPr>
        <p:spPr>
          <a:xfrm>
            <a:off x="2171700" y="4038600"/>
            <a:ext cx="190500" cy="28575"/>
          </a:xfrm>
          <a:prstGeom prst="rect">
            <a:avLst/>
          </a:prstGeom>
          <a:solidFill>
            <a:srgbClr val="C8D5E3"/>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7F220BA3-C5ED-4031-A7C2-CEF4749AFA01}"/>
              </a:ext>
            </a:extLst>
          </p:cNvPr>
          <p:cNvSpPr>
            <a:spLocks noGrp="1"/>
          </p:cNvSpPr>
          <p:nvPr/>
        </p:nvSpPr>
        <p:spPr>
          <a:xfrm>
            <a:off x="2362200" y="2990850"/>
            <a:ext cx="1676400" cy="2190750"/>
          </a:xfrm>
          <a:prstGeom prst="rect">
            <a:avLst/>
          </a:prstGeom>
          <a:solidFill>
            <a:srgbClr val="FFFFFF"/>
          </a:solidFill>
          <a:ln w="9525">
            <a:solidFill>
              <a:srgbClr val="C8D5E3"/>
            </a:solidFill>
            <a:prstDash val="solid"/>
          </a:ln>
        </p:spPr>
        <p:txBody>
          <a:bodyPr/>
          <a:lstStyle/>
          <a:p>
            <a:endParaRPr lang="en-US"/>
          </a:p>
        </p:txBody>
      </p:sp>
      <p:sp>
        <p:nvSpPr>
          <p:cNvPr id="13" name="Rectangle 12">
            <a:extLst>
              <a:ext uri="{FF2B5EF4-FFF2-40B4-BE49-F238E27FC236}">
                <a16:creationId xmlns:a16="http://schemas.microsoft.com/office/drawing/2014/main" id="{DACA375B-7C7D-4609-B0D6-134D34CB2C80}"/>
              </a:ext>
            </a:extLst>
          </p:cNvPr>
          <p:cNvSpPr>
            <a:spLocks noGrp="1"/>
          </p:cNvSpPr>
          <p:nvPr/>
        </p:nvSpPr>
        <p:spPr>
          <a:xfrm>
            <a:off x="2362200" y="2990850"/>
            <a:ext cx="1676400" cy="95250"/>
          </a:xfrm>
          <a:prstGeom prst="rect">
            <a:avLst/>
          </a:prstGeom>
          <a:solidFill>
            <a:srgbClr val="4CD7C6"/>
          </a:solidFill>
          <a:ln w="0">
            <a:solidFill>
              <a:srgbClr val="000000">
                <a:alpha val="0"/>
              </a:srgbClr>
            </a:solidFill>
            <a:prstDash val="solid"/>
          </a:ln>
        </p:spPr>
        <p:txBody>
          <a:bodyPr/>
          <a:lstStyle/>
          <a:p>
            <a:endParaRPr lang="en-US"/>
          </a:p>
        </p:txBody>
      </p:sp>
      <p:sp>
        <p:nvSpPr>
          <p:cNvPr id="14" name="Rectangle 13">
            <a:extLst>
              <a:ext uri="{FF2B5EF4-FFF2-40B4-BE49-F238E27FC236}">
                <a16:creationId xmlns:a16="http://schemas.microsoft.com/office/drawing/2014/main" id="{8462EA93-7F98-4035-BAF5-B860E815B259}"/>
              </a:ext>
            </a:extLst>
          </p:cNvPr>
          <p:cNvSpPr>
            <a:spLocks noGrp="1"/>
          </p:cNvSpPr>
          <p:nvPr/>
        </p:nvSpPr>
        <p:spPr>
          <a:xfrm>
            <a:off x="2533650" y="3238500"/>
            <a:ext cx="323850" cy="247650"/>
          </a:xfrm>
          <a:prstGeom prst="rect">
            <a:avLst/>
          </a:prstGeom>
          <a:solidFill>
            <a:srgbClr val="4CD7C6"/>
          </a:solidFill>
          <a:ln w="9525">
            <a:solidFill>
              <a:srgbClr val="4CD7C6"/>
            </a:solidFill>
            <a:prstDash val="solid"/>
          </a:ln>
        </p:spPr>
        <p:txBody>
          <a:bodyPr/>
          <a:lstStyle/>
          <a:p>
            <a:endParaRPr lang="en-US"/>
          </a:p>
        </p:txBody>
      </p:sp>
      <p:sp>
        <p:nvSpPr>
          <p:cNvPr id="15" name="Rectangle 14">
            <a:extLst>
              <a:ext uri="{FF2B5EF4-FFF2-40B4-BE49-F238E27FC236}">
                <a16:creationId xmlns:a16="http://schemas.microsoft.com/office/drawing/2014/main" id="{4420952B-A708-4C37-8E6C-C601E2A15F07}"/>
              </a:ext>
            </a:extLst>
          </p:cNvPr>
          <p:cNvSpPr>
            <a:spLocks noGrp="1"/>
          </p:cNvSpPr>
          <p:nvPr/>
        </p:nvSpPr>
        <p:spPr>
          <a:xfrm>
            <a:off x="2533650" y="3276600"/>
            <a:ext cx="3238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2</a:t>
            </a:r>
          </a:p>
        </p:txBody>
      </p:sp>
      <p:sp>
        <p:nvSpPr>
          <p:cNvPr id="16" name="Rectangle 15">
            <a:extLst>
              <a:ext uri="{FF2B5EF4-FFF2-40B4-BE49-F238E27FC236}">
                <a16:creationId xmlns:a16="http://schemas.microsoft.com/office/drawing/2014/main" id="{5A893326-E114-465F-A664-3679E4E72478}"/>
              </a:ext>
            </a:extLst>
          </p:cNvPr>
          <p:cNvSpPr>
            <a:spLocks noGrp="1"/>
          </p:cNvSpPr>
          <p:nvPr/>
        </p:nvSpPr>
        <p:spPr>
          <a:xfrm>
            <a:off x="2533650" y="3619500"/>
            <a:ext cx="13716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Prepare</a:t>
            </a:r>
          </a:p>
        </p:txBody>
      </p:sp>
      <p:sp>
        <p:nvSpPr>
          <p:cNvPr id="17" name="Rectangle 16">
            <a:extLst>
              <a:ext uri="{FF2B5EF4-FFF2-40B4-BE49-F238E27FC236}">
                <a16:creationId xmlns:a16="http://schemas.microsoft.com/office/drawing/2014/main" id="{BC958246-965A-4FA8-8F89-7DF755A6DBB6}"/>
              </a:ext>
            </a:extLst>
          </p:cNvPr>
          <p:cNvSpPr>
            <a:spLocks noGrp="1"/>
          </p:cNvSpPr>
          <p:nvPr/>
        </p:nvSpPr>
        <p:spPr>
          <a:xfrm>
            <a:off x="2533650" y="4171950"/>
            <a:ext cx="135255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102235"/>
                </a:solidFill>
                <a:latin typeface="Aptos"/>
                <a:ea typeface="Aptos"/>
                <a:cs typeface="Aptos"/>
              </a:defRPr>
            </a:pPr>
            <a:r>
              <a:rPr sz="975" b="0">
                <a:solidFill>
                  <a:srgbClr val="102235"/>
                </a:solidFill>
                <a:latin typeface="Aptos"/>
                <a:ea typeface="Aptos"/>
                <a:cs typeface="Aptos"/>
              </a:rPr>
              <a:t>Set up governance, RACI, backlog controls, reporting, and wave planning.</a:t>
            </a:r>
          </a:p>
        </p:txBody>
      </p:sp>
      <p:sp>
        <p:nvSpPr>
          <p:cNvPr id="18" name="Rectangle 17">
            <a:extLst>
              <a:ext uri="{FF2B5EF4-FFF2-40B4-BE49-F238E27FC236}">
                <a16:creationId xmlns:a16="http://schemas.microsoft.com/office/drawing/2014/main" id="{ACA9C00D-BFF1-4514-BCD3-1D248BAECA76}"/>
              </a:ext>
            </a:extLst>
          </p:cNvPr>
          <p:cNvSpPr>
            <a:spLocks noGrp="1"/>
          </p:cNvSpPr>
          <p:nvPr/>
        </p:nvSpPr>
        <p:spPr>
          <a:xfrm>
            <a:off x="4038600" y="4038600"/>
            <a:ext cx="190500" cy="28575"/>
          </a:xfrm>
          <a:prstGeom prst="rect">
            <a:avLst/>
          </a:prstGeom>
          <a:solidFill>
            <a:srgbClr val="C8D5E3"/>
          </a:solidFill>
          <a:ln w="0">
            <a:solidFill>
              <a:srgbClr val="000000">
                <a:alpha val="0"/>
              </a:srgbClr>
            </a:solidFill>
            <a:prstDash val="solid"/>
          </a:ln>
        </p:spPr>
        <p:txBody>
          <a:bodyPr/>
          <a:lstStyle/>
          <a:p>
            <a:endParaRPr lang="en-US"/>
          </a:p>
        </p:txBody>
      </p:sp>
      <p:sp>
        <p:nvSpPr>
          <p:cNvPr id="19" name="Rectangle 18">
            <a:extLst>
              <a:ext uri="{FF2B5EF4-FFF2-40B4-BE49-F238E27FC236}">
                <a16:creationId xmlns:a16="http://schemas.microsoft.com/office/drawing/2014/main" id="{C0023329-7A05-47AF-87DA-3F2B8BF17724}"/>
              </a:ext>
            </a:extLst>
          </p:cNvPr>
          <p:cNvSpPr>
            <a:spLocks noGrp="1"/>
          </p:cNvSpPr>
          <p:nvPr/>
        </p:nvSpPr>
        <p:spPr>
          <a:xfrm>
            <a:off x="4229100" y="2990850"/>
            <a:ext cx="1676400" cy="2190750"/>
          </a:xfrm>
          <a:prstGeom prst="rect">
            <a:avLst/>
          </a:prstGeom>
          <a:solidFill>
            <a:srgbClr val="FFFFFF"/>
          </a:solidFill>
          <a:ln w="9525">
            <a:solidFill>
              <a:srgbClr val="C8D5E3"/>
            </a:solidFill>
            <a:prstDash val="solid"/>
          </a:ln>
        </p:spPr>
        <p:txBody>
          <a:bodyPr/>
          <a:lstStyle/>
          <a:p>
            <a:endParaRPr lang="en-US"/>
          </a:p>
        </p:txBody>
      </p:sp>
      <p:sp>
        <p:nvSpPr>
          <p:cNvPr id="20" name="Rectangle 19">
            <a:extLst>
              <a:ext uri="{FF2B5EF4-FFF2-40B4-BE49-F238E27FC236}">
                <a16:creationId xmlns:a16="http://schemas.microsoft.com/office/drawing/2014/main" id="{A991F7FF-8885-41BD-B109-D2D73AF3CF0A}"/>
              </a:ext>
            </a:extLst>
          </p:cNvPr>
          <p:cNvSpPr>
            <a:spLocks noGrp="1"/>
          </p:cNvSpPr>
          <p:nvPr/>
        </p:nvSpPr>
        <p:spPr>
          <a:xfrm>
            <a:off x="4229100" y="2990850"/>
            <a:ext cx="1676400" cy="95250"/>
          </a:xfrm>
          <a:prstGeom prst="rect">
            <a:avLst/>
          </a:prstGeom>
          <a:solidFill>
            <a:srgbClr val="E8B04B"/>
          </a:solidFill>
          <a:ln w="0">
            <a:solidFill>
              <a:srgbClr val="000000">
                <a:alpha val="0"/>
              </a:srgbClr>
            </a:solidFill>
            <a:prstDash val="solid"/>
          </a:ln>
        </p:spPr>
        <p:txBody>
          <a:bodyPr/>
          <a:lstStyle/>
          <a:p>
            <a:endParaRPr lang="en-US"/>
          </a:p>
        </p:txBody>
      </p:sp>
      <p:sp>
        <p:nvSpPr>
          <p:cNvPr id="21" name="Rectangle 20">
            <a:extLst>
              <a:ext uri="{FF2B5EF4-FFF2-40B4-BE49-F238E27FC236}">
                <a16:creationId xmlns:a16="http://schemas.microsoft.com/office/drawing/2014/main" id="{2BD9756C-F074-4F35-95F1-4532B4077E36}"/>
              </a:ext>
            </a:extLst>
          </p:cNvPr>
          <p:cNvSpPr>
            <a:spLocks noGrp="1"/>
          </p:cNvSpPr>
          <p:nvPr/>
        </p:nvSpPr>
        <p:spPr>
          <a:xfrm>
            <a:off x="4400550" y="3238500"/>
            <a:ext cx="323850" cy="247650"/>
          </a:xfrm>
          <a:prstGeom prst="rect">
            <a:avLst/>
          </a:prstGeom>
          <a:solidFill>
            <a:srgbClr val="E8B04B"/>
          </a:solidFill>
          <a:ln w="9525">
            <a:solidFill>
              <a:srgbClr val="E8B04B"/>
            </a:solidFill>
            <a:prstDash val="solid"/>
          </a:ln>
        </p:spPr>
        <p:txBody>
          <a:bodyPr/>
          <a:lstStyle/>
          <a:p>
            <a:endParaRPr lang="en-US"/>
          </a:p>
        </p:txBody>
      </p:sp>
      <p:sp>
        <p:nvSpPr>
          <p:cNvPr id="22" name="Rectangle 21">
            <a:extLst>
              <a:ext uri="{FF2B5EF4-FFF2-40B4-BE49-F238E27FC236}">
                <a16:creationId xmlns:a16="http://schemas.microsoft.com/office/drawing/2014/main" id="{1B44E323-8E30-40B8-ADAB-8A242FCFE493}"/>
              </a:ext>
            </a:extLst>
          </p:cNvPr>
          <p:cNvSpPr>
            <a:spLocks noGrp="1"/>
          </p:cNvSpPr>
          <p:nvPr/>
        </p:nvSpPr>
        <p:spPr>
          <a:xfrm>
            <a:off x="4400550" y="3276600"/>
            <a:ext cx="3238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3</a:t>
            </a:r>
          </a:p>
        </p:txBody>
      </p:sp>
      <p:sp>
        <p:nvSpPr>
          <p:cNvPr id="23" name="Rectangle 22">
            <a:extLst>
              <a:ext uri="{FF2B5EF4-FFF2-40B4-BE49-F238E27FC236}">
                <a16:creationId xmlns:a16="http://schemas.microsoft.com/office/drawing/2014/main" id="{CEC8DE37-99A9-435E-B402-188D98D8379A}"/>
              </a:ext>
            </a:extLst>
          </p:cNvPr>
          <p:cNvSpPr>
            <a:spLocks noGrp="1"/>
          </p:cNvSpPr>
          <p:nvPr/>
        </p:nvSpPr>
        <p:spPr>
          <a:xfrm>
            <a:off x="4400550" y="3619500"/>
            <a:ext cx="13716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Analyze</a:t>
            </a:r>
          </a:p>
        </p:txBody>
      </p:sp>
      <p:sp>
        <p:nvSpPr>
          <p:cNvPr id="24" name="Rectangle 23">
            <a:extLst>
              <a:ext uri="{FF2B5EF4-FFF2-40B4-BE49-F238E27FC236}">
                <a16:creationId xmlns:a16="http://schemas.microsoft.com/office/drawing/2014/main" id="{5C1FABB1-C80A-4A5F-A0E2-2F37719D3740}"/>
              </a:ext>
            </a:extLst>
          </p:cNvPr>
          <p:cNvSpPr>
            <a:spLocks noGrp="1"/>
          </p:cNvSpPr>
          <p:nvPr/>
        </p:nvSpPr>
        <p:spPr>
          <a:xfrm>
            <a:off x="4400550" y="4171950"/>
            <a:ext cx="135255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102235"/>
                </a:solidFill>
                <a:latin typeface="Aptos"/>
                <a:ea typeface="Aptos"/>
                <a:cs typeface="Aptos"/>
              </a:defRPr>
            </a:pPr>
            <a:r>
              <a:rPr sz="975" b="0">
                <a:solidFill>
                  <a:srgbClr val="102235"/>
                </a:solidFill>
                <a:latin typeface="Aptos"/>
                <a:ea typeface="Aptos"/>
                <a:cs typeface="Aptos"/>
              </a:rPr>
              <a:t>Extract inventory, assess compatibility, map dependencies, and prioritize findings.</a:t>
            </a:r>
          </a:p>
        </p:txBody>
      </p:sp>
      <p:sp>
        <p:nvSpPr>
          <p:cNvPr id="25" name="Rectangle 24">
            <a:extLst>
              <a:ext uri="{FF2B5EF4-FFF2-40B4-BE49-F238E27FC236}">
                <a16:creationId xmlns:a16="http://schemas.microsoft.com/office/drawing/2014/main" id="{8DE13412-24A9-4233-8535-60BB14709434}"/>
              </a:ext>
            </a:extLst>
          </p:cNvPr>
          <p:cNvSpPr>
            <a:spLocks noGrp="1"/>
          </p:cNvSpPr>
          <p:nvPr/>
        </p:nvSpPr>
        <p:spPr>
          <a:xfrm>
            <a:off x="5905500" y="4038600"/>
            <a:ext cx="190500" cy="28575"/>
          </a:xfrm>
          <a:prstGeom prst="rect">
            <a:avLst/>
          </a:prstGeom>
          <a:solidFill>
            <a:srgbClr val="C8D5E3"/>
          </a:solidFill>
          <a:ln w="0">
            <a:solidFill>
              <a:srgbClr val="000000">
                <a:alpha val="0"/>
              </a:srgbClr>
            </a:solidFill>
            <a:prstDash val="solid"/>
          </a:ln>
        </p:spPr>
        <p:txBody>
          <a:bodyPr/>
          <a:lstStyle/>
          <a:p>
            <a:endParaRPr lang="en-US"/>
          </a:p>
        </p:txBody>
      </p:sp>
      <p:sp>
        <p:nvSpPr>
          <p:cNvPr id="26" name="Rectangle 25">
            <a:extLst>
              <a:ext uri="{FF2B5EF4-FFF2-40B4-BE49-F238E27FC236}">
                <a16:creationId xmlns:a16="http://schemas.microsoft.com/office/drawing/2014/main" id="{9E58B69A-72AB-4F7D-8D6F-E7AF6D6F7498}"/>
              </a:ext>
            </a:extLst>
          </p:cNvPr>
          <p:cNvSpPr>
            <a:spLocks noGrp="1"/>
          </p:cNvSpPr>
          <p:nvPr/>
        </p:nvSpPr>
        <p:spPr>
          <a:xfrm>
            <a:off x="6096000" y="2990850"/>
            <a:ext cx="1676400" cy="2190750"/>
          </a:xfrm>
          <a:prstGeom prst="rect">
            <a:avLst/>
          </a:prstGeom>
          <a:solidFill>
            <a:srgbClr val="FFFFFF"/>
          </a:solidFill>
          <a:ln w="9525">
            <a:solidFill>
              <a:srgbClr val="C8D5E3"/>
            </a:solidFill>
            <a:prstDash val="solid"/>
          </a:ln>
        </p:spPr>
        <p:txBody>
          <a:bodyPr/>
          <a:lstStyle/>
          <a:p>
            <a:endParaRPr lang="en-US"/>
          </a:p>
        </p:txBody>
      </p:sp>
      <p:sp>
        <p:nvSpPr>
          <p:cNvPr id="27" name="Rectangle 26">
            <a:extLst>
              <a:ext uri="{FF2B5EF4-FFF2-40B4-BE49-F238E27FC236}">
                <a16:creationId xmlns:a16="http://schemas.microsoft.com/office/drawing/2014/main" id="{494EA50F-BD50-47A5-8D45-D179AB188272}"/>
              </a:ext>
            </a:extLst>
          </p:cNvPr>
          <p:cNvSpPr>
            <a:spLocks noGrp="1"/>
          </p:cNvSpPr>
          <p:nvPr/>
        </p:nvSpPr>
        <p:spPr>
          <a:xfrm>
            <a:off x="6096000" y="2990850"/>
            <a:ext cx="1676400" cy="95250"/>
          </a:xfrm>
          <a:prstGeom prst="rect">
            <a:avLst/>
          </a:prstGeom>
          <a:solidFill>
            <a:srgbClr val="F26B5B"/>
          </a:solidFill>
          <a:ln w="0">
            <a:solidFill>
              <a:srgbClr val="000000">
                <a:alpha val="0"/>
              </a:srgbClr>
            </a:solidFill>
            <a:prstDash val="solid"/>
          </a:ln>
        </p:spPr>
        <p:txBody>
          <a:bodyPr/>
          <a:lstStyle/>
          <a:p>
            <a:endParaRPr lang="en-US"/>
          </a:p>
        </p:txBody>
      </p:sp>
      <p:sp>
        <p:nvSpPr>
          <p:cNvPr id="28" name="Rectangle 27">
            <a:extLst>
              <a:ext uri="{FF2B5EF4-FFF2-40B4-BE49-F238E27FC236}">
                <a16:creationId xmlns:a16="http://schemas.microsoft.com/office/drawing/2014/main" id="{282181BE-BDF4-4499-8B93-9825A46A2235}"/>
              </a:ext>
            </a:extLst>
          </p:cNvPr>
          <p:cNvSpPr>
            <a:spLocks noGrp="1"/>
          </p:cNvSpPr>
          <p:nvPr/>
        </p:nvSpPr>
        <p:spPr>
          <a:xfrm>
            <a:off x="6267450" y="3238500"/>
            <a:ext cx="323850" cy="247650"/>
          </a:xfrm>
          <a:prstGeom prst="rect">
            <a:avLst/>
          </a:prstGeom>
          <a:solidFill>
            <a:srgbClr val="F26B5B"/>
          </a:solidFill>
          <a:ln w="9525">
            <a:solidFill>
              <a:srgbClr val="F26B5B"/>
            </a:solidFill>
            <a:prstDash val="solid"/>
          </a:ln>
        </p:spPr>
        <p:txBody>
          <a:bodyPr/>
          <a:lstStyle/>
          <a:p>
            <a:endParaRPr lang="en-US"/>
          </a:p>
        </p:txBody>
      </p:sp>
      <p:sp>
        <p:nvSpPr>
          <p:cNvPr id="29" name="Rectangle 28">
            <a:extLst>
              <a:ext uri="{FF2B5EF4-FFF2-40B4-BE49-F238E27FC236}">
                <a16:creationId xmlns:a16="http://schemas.microsoft.com/office/drawing/2014/main" id="{D9AD7D13-158B-47D2-BE97-534AAE232ECC}"/>
              </a:ext>
            </a:extLst>
          </p:cNvPr>
          <p:cNvSpPr>
            <a:spLocks noGrp="1"/>
          </p:cNvSpPr>
          <p:nvPr/>
        </p:nvSpPr>
        <p:spPr>
          <a:xfrm>
            <a:off x="6267450" y="3276600"/>
            <a:ext cx="3238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4</a:t>
            </a:r>
          </a:p>
        </p:txBody>
      </p:sp>
      <p:sp>
        <p:nvSpPr>
          <p:cNvPr id="30" name="Rectangle 29">
            <a:extLst>
              <a:ext uri="{FF2B5EF4-FFF2-40B4-BE49-F238E27FC236}">
                <a16:creationId xmlns:a16="http://schemas.microsoft.com/office/drawing/2014/main" id="{F393AA85-FC7E-42A6-83B0-7E6EC9FD2F49}"/>
              </a:ext>
            </a:extLst>
          </p:cNvPr>
          <p:cNvSpPr>
            <a:spLocks noGrp="1"/>
          </p:cNvSpPr>
          <p:nvPr/>
        </p:nvSpPr>
        <p:spPr>
          <a:xfrm>
            <a:off x="6267450" y="3619500"/>
            <a:ext cx="13716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Remediate</a:t>
            </a:r>
          </a:p>
        </p:txBody>
      </p:sp>
      <p:sp>
        <p:nvSpPr>
          <p:cNvPr id="31" name="Rectangle 30">
            <a:extLst>
              <a:ext uri="{FF2B5EF4-FFF2-40B4-BE49-F238E27FC236}">
                <a16:creationId xmlns:a16="http://schemas.microsoft.com/office/drawing/2014/main" id="{9A5DDF40-AE5C-4F85-8279-1737E3445AD2}"/>
              </a:ext>
            </a:extLst>
          </p:cNvPr>
          <p:cNvSpPr>
            <a:spLocks noGrp="1"/>
          </p:cNvSpPr>
          <p:nvPr/>
        </p:nvSpPr>
        <p:spPr>
          <a:xfrm>
            <a:off x="6267450" y="4171950"/>
            <a:ext cx="135255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102235"/>
                </a:solidFill>
                <a:latin typeface="Aptos"/>
                <a:ea typeface="Aptos"/>
                <a:cs typeface="Aptos"/>
              </a:defRPr>
            </a:pPr>
            <a:r>
              <a:rPr sz="975" b="0">
                <a:solidFill>
                  <a:srgbClr val="102235"/>
                </a:solidFill>
                <a:latin typeface="Aptos"/>
                <a:ea typeface="Aptos"/>
                <a:cs typeface="Aptos"/>
              </a:rPr>
              <a:t>Execute wave-based remediation, review, documentation, and quality control.</a:t>
            </a:r>
          </a:p>
        </p:txBody>
      </p:sp>
      <p:sp>
        <p:nvSpPr>
          <p:cNvPr id="32" name="Rectangle 31">
            <a:extLst>
              <a:ext uri="{FF2B5EF4-FFF2-40B4-BE49-F238E27FC236}">
                <a16:creationId xmlns:a16="http://schemas.microsoft.com/office/drawing/2014/main" id="{2DE83B7D-C5EF-4532-B06B-E1A7103D7933}"/>
              </a:ext>
            </a:extLst>
          </p:cNvPr>
          <p:cNvSpPr>
            <a:spLocks noGrp="1"/>
          </p:cNvSpPr>
          <p:nvPr/>
        </p:nvSpPr>
        <p:spPr>
          <a:xfrm>
            <a:off x="7772400" y="4038600"/>
            <a:ext cx="190500" cy="28575"/>
          </a:xfrm>
          <a:prstGeom prst="rect">
            <a:avLst/>
          </a:prstGeom>
          <a:solidFill>
            <a:srgbClr val="C8D5E3"/>
          </a:solidFill>
          <a:ln w="0">
            <a:solidFill>
              <a:srgbClr val="000000">
                <a:alpha val="0"/>
              </a:srgbClr>
            </a:solidFill>
            <a:prstDash val="solid"/>
          </a:ln>
        </p:spPr>
        <p:txBody>
          <a:bodyPr/>
          <a:lstStyle/>
          <a:p>
            <a:endParaRPr lang="en-US"/>
          </a:p>
        </p:txBody>
      </p:sp>
      <p:sp>
        <p:nvSpPr>
          <p:cNvPr id="33" name="Rectangle 32">
            <a:extLst>
              <a:ext uri="{FF2B5EF4-FFF2-40B4-BE49-F238E27FC236}">
                <a16:creationId xmlns:a16="http://schemas.microsoft.com/office/drawing/2014/main" id="{46603662-59B7-417C-A59C-30D38A1BDBBB}"/>
              </a:ext>
            </a:extLst>
          </p:cNvPr>
          <p:cNvSpPr>
            <a:spLocks noGrp="1"/>
          </p:cNvSpPr>
          <p:nvPr/>
        </p:nvSpPr>
        <p:spPr>
          <a:xfrm>
            <a:off x="7962900" y="2990850"/>
            <a:ext cx="1676400" cy="2190750"/>
          </a:xfrm>
          <a:prstGeom prst="rect">
            <a:avLst/>
          </a:prstGeom>
          <a:solidFill>
            <a:srgbClr val="FFFFFF"/>
          </a:solidFill>
          <a:ln w="9525">
            <a:solidFill>
              <a:srgbClr val="C8D5E3"/>
            </a:solidFill>
            <a:prstDash val="solid"/>
          </a:ln>
        </p:spPr>
        <p:txBody>
          <a:bodyPr/>
          <a:lstStyle/>
          <a:p>
            <a:endParaRPr lang="en-US"/>
          </a:p>
        </p:txBody>
      </p:sp>
      <p:sp>
        <p:nvSpPr>
          <p:cNvPr id="34" name="Rectangle 33">
            <a:extLst>
              <a:ext uri="{FF2B5EF4-FFF2-40B4-BE49-F238E27FC236}">
                <a16:creationId xmlns:a16="http://schemas.microsoft.com/office/drawing/2014/main" id="{60DFB694-E509-4EA9-8505-F5E824CDAB43}"/>
              </a:ext>
            </a:extLst>
          </p:cNvPr>
          <p:cNvSpPr>
            <a:spLocks noGrp="1"/>
          </p:cNvSpPr>
          <p:nvPr/>
        </p:nvSpPr>
        <p:spPr>
          <a:xfrm>
            <a:off x="7962900" y="2990850"/>
            <a:ext cx="1676400" cy="95250"/>
          </a:xfrm>
          <a:prstGeom prst="rect">
            <a:avLst/>
          </a:prstGeom>
          <a:solidFill>
            <a:srgbClr val="2E9E72"/>
          </a:solidFill>
          <a:ln w="0">
            <a:solidFill>
              <a:srgbClr val="000000">
                <a:alpha val="0"/>
              </a:srgbClr>
            </a:solidFill>
            <a:prstDash val="solid"/>
          </a:ln>
        </p:spPr>
        <p:txBody>
          <a:bodyPr/>
          <a:lstStyle/>
          <a:p>
            <a:endParaRPr lang="en-US"/>
          </a:p>
        </p:txBody>
      </p:sp>
      <p:sp>
        <p:nvSpPr>
          <p:cNvPr id="35" name="Rectangle 34">
            <a:extLst>
              <a:ext uri="{FF2B5EF4-FFF2-40B4-BE49-F238E27FC236}">
                <a16:creationId xmlns:a16="http://schemas.microsoft.com/office/drawing/2014/main" id="{F3B691D1-9A34-4DC0-BBA7-308616FB2606}"/>
              </a:ext>
            </a:extLst>
          </p:cNvPr>
          <p:cNvSpPr>
            <a:spLocks noGrp="1"/>
          </p:cNvSpPr>
          <p:nvPr/>
        </p:nvSpPr>
        <p:spPr>
          <a:xfrm>
            <a:off x="8134350" y="3238500"/>
            <a:ext cx="323850" cy="247650"/>
          </a:xfrm>
          <a:prstGeom prst="rect">
            <a:avLst/>
          </a:prstGeom>
          <a:solidFill>
            <a:srgbClr val="2E9E72"/>
          </a:solidFill>
          <a:ln w="9525">
            <a:solidFill>
              <a:srgbClr val="2E9E72"/>
            </a:solidFill>
            <a:prstDash val="solid"/>
          </a:ln>
        </p:spPr>
        <p:txBody>
          <a:bodyPr/>
          <a:lstStyle/>
          <a:p>
            <a:endParaRPr lang="en-US"/>
          </a:p>
        </p:txBody>
      </p:sp>
      <p:sp>
        <p:nvSpPr>
          <p:cNvPr id="36" name="Rectangle 35">
            <a:extLst>
              <a:ext uri="{FF2B5EF4-FFF2-40B4-BE49-F238E27FC236}">
                <a16:creationId xmlns:a16="http://schemas.microsoft.com/office/drawing/2014/main" id="{918EE26E-2CB0-46D0-9CAF-3C6DF313DA31}"/>
              </a:ext>
            </a:extLst>
          </p:cNvPr>
          <p:cNvSpPr>
            <a:spLocks noGrp="1"/>
          </p:cNvSpPr>
          <p:nvPr/>
        </p:nvSpPr>
        <p:spPr>
          <a:xfrm>
            <a:off x="8134350" y="3276600"/>
            <a:ext cx="3238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5</a:t>
            </a:r>
          </a:p>
        </p:txBody>
      </p:sp>
      <p:sp>
        <p:nvSpPr>
          <p:cNvPr id="37" name="Rectangle 36">
            <a:extLst>
              <a:ext uri="{FF2B5EF4-FFF2-40B4-BE49-F238E27FC236}">
                <a16:creationId xmlns:a16="http://schemas.microsoft.com/office/drawing/2014/main" id="{2BA3E69B-5D92-4470-AFA2-BD60AF3E6CDC}"/>
              </a:ext>
            </a:extLst>
          </p:cNvPr>
          <p:cNvSpPr>
            <a:spLocks noGrp="1"/>
          </p:cNvSpPr>
          <p:nvPr/>
        </p:nvSpPr>
        <p:spPr>
          <a:xfrm>
            <a:off x="8134350" y="3619500"/>
            <a:ext cx="13716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Validate</a:t>
            </a:r>
          </a:p>
        </p:txBody>
      </p:sp>
      <p:sp>
        <p:nvSpPr>
          <p:cNvPr id="38" name="Rectangle 37">
            <a:extLst>
              <a:ext uri="{FF2B5EF4-FFF2-40B4-BE49-F238E27FC236}">
                <a16:creationId xmlns:a16="http://schemas.microsoft.com/office/drawing/2014/main" id="{FFED8280-CC9C-4C62-AF39-08542AAC5428}"/>
              </a:ext>
            </a:extLst>
          </p:cNvPr>
          <p:cNvSpPr>
            <a:spLocks noGrp="1"/>
          </p:cNvSpPr>
          <p:nvPr/>
        </p:nvSpPr>
        <p:spPr>
          <a:xfrm>
            <a:off x="8134350" y="4171950"/>
            <a:ext cx="135255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102235"/>
                </a:solidFill>
                <a:latin typeface="Aptos"/>
                <a:ea typeface="Aptos"/>
                <a:cs typeface="Aptos"/>
              </a:defRPr>
            </a:pPr>
            <a:r>
              <a:rPr sz="975" b="0">
                <a:solidFill>
                  <a:srgbClr val="102235"/>
                </a:solidFill>
                <a:latin typeface="Aptos"/>
                <a:ea typeface="Aptos"/>
                <a:cs typeface="Aptos"/>
              </a:rPr>
              <a:t>Support unit, integration, and regression testing with defect triage.</a:t>
            </a:r>
          </a:p>
        </p:txBody>
      </p:sp>
      <p:sp>
        <p:nvSpPr>
          <p:cNvPr id="39" name="Rectangle 38">
            <a:extLst>
              <a:ext uri="{FF2B5EF4-FFF2-40B4-BE49-F238E27FC236}">
                <a16:creationId xmlns:a16="http://schemas.microsoft.com/office/drawing/2014/main" id="{88147C02-4860-4734-B811-6789B307221B}"/>
              </a:ext>
            </a:extLst>
          </p:cNvPr>
          <p:cNvSpPr>
            <a:spLocks noGrp="1"/>
          </p:cNvSpPr>
          <p:nvPr/>
        </p:nvSpPr>
        <p:spPr>
          <a:xfrm>
            <a:off x="9639300" y="4038600"/>
            <a:ext cx="190500" cy="28575"/>
          </a:xfrm>
          <a:prstGeom prst="rect">
            <a:avLst/>
          </a:prstGeom>
          <a:solidFill>
            <a:srgbClr val="C8D5E3"/>
          </a:solidFill>
          <a:ln w="0">
            <a:solidFill>
              <a:srgbClr val="000000">
                <a:alpha val="0"/>
              </a:srgbClr>
            </a:solidFill>
            <a:prstDash val="solid"/>
          </a:ln>
        </p:spPr>
        <p:txBody>
          <a:bodyPr/>
          <a:lstStyle/>
          <a:p>
            <a:endParaRPr lang="en-US"/>
          </a:p>
        </p:txBody>
      </p:sp>
      <p:sp>
        <p:nvSpPr>
          <p:cNvPr id="40" name="Rectangle 39">
            <a:extLst>
              <a:ext uri="{FF2B5EF4-FFF2-40B4-BE49-F238E27FC236}">
                <a16:creationId xmlns:a16="http://schemas.microsoft.com/office/drawing/2014/main" id="{AC007494-33B2-4C29-89C0-3557C9761EA9}"/>
              </a:ext>
            </a:extLst>
          </p:cNvPr>
          <p:cNvSpPr>
            <a:spLocks noGrp="1"/>
          </p:cNvSpPr>
          <p:nvPr/>
        </p:nvSpPr>
        <p:spPr>
          <a:xfrm>
            <a:off x="9829800" y="2990850"/>
            <a:ext cx="1676400" cy="2190750"/>
          </a:xfrm>
          <a:prstGeom prst="rect">
            <a:avLst/>
          </a:prstGeom>
          <a:solidFill>
            <a:srgbClr val="FFFFFF"/>
          </a:solidFill>
          <a:ln w="9525">
            <a:solidFill>
              <a:srgbClr val="C8D5E3"/>
            </a:solidFill>
            <a:prstDash val="solid"/>
          </a:ln>
        </p:spPr>
        <p:txBody>
          <a:bodyPr/>
          <a:lstStyle/>
          <a:p>
            <a:endParaRPr lang="en-US"/>
          </a:p>
        </p:txBody>
      </p:sp>
      <p:sp>
        <p:nvSpPr>
          <p:cNvPr id="41" name="Rectangle 40">
            <a:extLst>
              <a:ext uri="{FF2B5EF4-FFF2-40B4-BE49-F238E27FC236}">
                <a16:creationId xmlns:a16="http://schemas.microsoft.com/office/drawing/2014/main" id="{6B564E2D-C0BD-4895-ABFD-6E5831D26260}"/>
              </a:ext>
            </a:extLst>
          </p:cNvPr>
          <p:cNvSpPr>
            <a:spLocks noGrp="1"/>
          </p:cNvSpPr>
          <p:nvPr/>
        </p:nvSpPr>
        <p:spPr>
          <a:xfrm>
            <a:off x="9829800" y="2990850"/>
            <a:ext cx="1676400" cy="95250"/>
          </a:xfrm>
          <a:prstGeom prst="rect">
            <a:avLst/>
          </a:prstGeom>
          <a:solidFill>
            <a:srgbClr val="35506B"/>
          </a:solidFill>
          <a:ln w="0">
            <a:solidFill>
              <a:srgbClr val="000000">
                <a:alpha val="0"/>
              </a:srgbClr>
            </a:solidFill>
            <a:prstDash val="solid"/>
          </a:ln>
        </p:spPr>
        <p:txBody>
          <a:bodyPr/>
          <a:lstStyle/>
          <a:p>
            <a:endParaRPr lang="en-US"/>
          </a:p>
        </p:txBody>
      </p:sp>
      <p:sp>
        <p:nvSpPr>
          <p:cNvPr id="42" name="Rectangle 41">
            <a:extLst>
              <a:ext uri="{FF2B5EF4-FFF2-40B4-BE49-F238E27FC236}">
                <a16:creationId xmlns:a16="http://schemas.microsoft.com/office/drawing/2014/main" id="{DD4903BC-32AB-4695-B5FC-076CA189E0FD}"/>
              </a:ext>
            </a:extLst>
          </p:cNvPr>
          <p:cNvSpPr>
            <a:spLocks noGrp="1"/>
          </p:cNvSpPr>
          <p:nvPr/>
        </p:nvSpPr>
        <p:spPr>
          <a:xfrm>
            <a:off x="10001250" y="3238500"/>
            <a:ext cx="323850" cy="247650"/>
          </a:xfrm>
          <a:prstGeom prst="rect">
            <a:avLst/>
          </a:prstGeom>
          <a:solidFill>
            <a:srgbClr val="35506B"/>
          </a:solidFill>
          <a:ln w="9525">
            <a:solidFill>
              <a:srgbClr val="35506B"/>
            </a:solidFill>
            <a:prstDash val="solid"/>
          </a:ln>
        </p:spPr>
        <p:txBody>
          <a:bodyPr/>
          <a:lstStyle/>
          <a:p>
            <a:endParaRPr lang="en-US"/>
          </a:p>
        </p:txBody>
      </p:sp>
      <p:sp>
        <p:nvSpPr>
          <p:cNvPr id="43" name="Rectangle 42">
            <a:extLst>
              <a:ext uri="{FF2B5EF4-FFF2-40B4-BE49-F238E27FC236}">
                <a16:creationId xmlns:a16="http://schemas.microsoft.com/office/drawing/2014/main" id="{003835BB-0BDE-49A6-B176-86495C8B3888}"/>
              </a:ext>
            </a:extLst>
          </p:cNvPr>
          <p:cNvSpPr>
            <a:spLocks noGrp="1"/>
          </p:cNvSpPr>
          <p:nvPr/>
        </p:nvSpPr>
        <p:spPr>
          <a:xfrm>
            <a:off x="10001250" y="3276600"/>
            <a:ext cx="32385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825" b="1">
                <a:solidFill>
                  <a:srgbClr val="FFFFFF"/>
                </a:solidFill>
                <a:latin typeface="Aptos Display"/>
                <a:ea typeface="Aptos Display"/>
                <a:cs typeface="Aptos Display"/>
              </a:defRPr>
            </a:pPr>
            <a:r>
              <a:rPr sz="825" b="1">
                <a:solidFill>
                  <a:srgbClr val="FFFFFF"/>
                </a:solidFill>
                <a:latin typeface="Aptos Display"/>
                <a:ea typeface="Aptos Display"/>
                <a:cs typeface="Aptos Display"/>
              </a:rPr>
              <a:t>6</a:t>
            </a:r>
          </a:p>
        </p:txBody>
      </p:sp>
      <p:sp>
        <p:nvSpPr>
          <p:cNvPr id="44" name="Rectangle 43">
            <a:extLst>
              <a:ext uri="{FF2B5EF4-FFF2-40B4-BE49-F238E27FC236}">
                <a16:creationId xmlns:a16="http://schemas.microsoft.com/office/drawing/2014/main" id="{5D380282-491A-4C84-B919-0A8AC09D4631}"/>
              </a:ext>
            </a:extLst>
          </p:cNvPr>
          <p:cNvSpPr>
            <a:spLocks noGrp="1"/>
          </p:cNvSpPr>
          <p:nvPr/>
        </p:nvSpPr>
        <p:spPr>
          <a:xfrm>
            <a:off x="10001250" y="3619500"/>
            <a:ext cx="13716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Deploy &amp; Stabilize</a:t>
            </a:r>
          </a:p>
        </p:txBody>
      </p:sp>
      <p:sp>
        <p:nvSpPr>
          <p:cNvPr id="45" name="Rectangle 44">
            <a:extLst>
              <a:ext uri="{FF2B5EF4-FFF2-40B4-BE49-F238E27FC236}">
                <a16:creationId xmlns:a16="http://schemas.microsoft.com/office/drawing/2014/main" id="{8C171CBF-33F2-431E-8713-2D57B1D6F745}"/>
              </a:ext>
            </a:extLst>
          </p:cNvPr>
          <p:cNvSpPr>
            <a:spLocks noGrp="1"/>
          </p:cNvSpPr>
          <p:nvPr/>
        </p:nvSpPr>
        <p:spPr>
          <a:xfrm>
            <a:off x="10001250" y="4171950"/>
            <a:ext cx="135255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102235"/>
                </a:solidFill>
                <a:latin typeface="Aptos"/>
                <a:ea typeface="Aptos"/>
                <a:cs typeface="Aptos"/>
              </a:defRPr>
            </a:pPr>
            <a:r>
              <a:rPr sz="975" b="0">
                <a:solidFill>
                  <a:srgbClr val="102235"/>
                </a:solidFill>
                <a:latin typeface="Aptos"/>
                <a:ea typeface="Aptos"/>
                <a:cs typeface="Aptos"/>
              </a:rPr>
              <a:t>Support release readiness, cutover, go-live, and hypercare stabilization.</a:t>
            </a:r>
          </a:p>
        </p:txBody>
      </p:sp>
      <p:sp>
        <p:nvSpPr>
          <p:cNvPr id="46" name="Rectangle 45">
            <a:extLst>
              <a:ext uri="{FF2B5EF4-FFF2-40B4-BE49-F238E27FC236}">
                <a16:creationId xmlns:a16="http://schemas.microsoft.com/office/drawing/2014/main" id="{277463B5-B5B2-4E99-95F1-30A13DD120FD}"/>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47" name="Rectangle 46">
            <a:extLst>
              <a:ext uri="{FF2B5EF4-FFF2-40B4-BE49-F238E27FC236}">
                <a16:creationId xmlns:a16="http://schemas.microsoft.com/office/drawing/2014/main" id="{8435A789-0D9B-4792-AD25-12A04DCAF01B}"/>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05 / 10</a:t>
            </a:r>
          </a:p>
        </p:txBody>
      </p:sp>
      <p:sp>
        <p:nvSpPr>
          <p:cNvPr id="48" name="Rectangle 47">
            <a:extLst>
              <a:ext uri="{FF2B5EF4-FFF2-40B4-BE49-F238E27FC236}">
                <a16:creationId xmlns:a16="http://schemas.microsoft.com/office/drawing/2014/main" id="{E29BC93D-6491-4881-A3B3-4FC9DF1EC22E}"/>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1037914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B4F21055-5A99-4CA8-B3DE-89E37A58636E}"/>
              </a:ext>
            </a:extLst>
          </p:cNvPr>
          <p:cNvSpPr>
            <a:spLocks noGrp="1"/>
          </p:cNvSpPr>
          <p:nvPr/>
        </p:nvSpPr>
        <p:spPr>
          <a:xfrm>
            <a:off x="0" y="276225"/>
            <a:ext cx="12192000" cy="6858000"/>
          </a:xfrm>
          <a:prstGeom prst="rect">
            <a:avLst/>
          </a:prstGeom>
          <a:solidFill>
            <a:srgbClr val="FFFFFF"/>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EA4FCB56-AF0E-4CBA-B0CB-AF8F9D53613D}"/>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Key Activities By Phase</a:t>
            </a:r>
          </a:p>
        </p:txBody>
      </p:sp>
      <p:sp>
        <p:nvSpPr>
          <p:cNvPr id="3" name="Rectangle 2">
            <a:extLst>
              <a:ext uri="{FF2B5EF4-FFF2-40B4-BE49-F238E27FC236}">
                <a16:creationId xmlns:a16="http://schemas.microsoft.com/office/drawing/2014/main" id="{5166211D-4139-4B2B-93FB-5424E9952D3F}"/>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Each phase should translate into visible execution activities and decision points</a:t>
            </a:r>
          </a:p>
        </p:txBody>
      </p:sp>
      <p:sp>
        <p:nvSpPr>
          <p:cNvPr id="4" name="Rectangle 3">
            <a:extLst>
              <a:ext uri="{FF2B5EF4-FFF2-40B4-BE49-F238E27FC236}">
                <a16:creationId xmlns:a16="http://schemas.microsoft.com/office/drawing/2014/main" id="{F3352F1D-F10C-4B2A-8352-60206D14F47F}"/>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This keeps the service grounded in what the delivery team actually does week by week.</a:t>
            </a:r>
          </a:p>
        </p:txBody>
      </p:sp>
      <p:sp>
        <p:nvSpPr>
          <p:cNvPr id="5" name="Rectangle 4">
            <a:extLst>
              <a:ext uri="{FF2B5EF4-FFF2-40B4-BE49-F238E27FC236}">
                <a16:creationId xmlns:a16="http://schemas.microsoft.com/office/drawing/2014/main" id="{84243B11-92E6-4A43-877E-85D79660CA8C}"/>
              </a:ext>
            </a:extLst>
          </p:cNvPr>
          <p:cNvSpPr>
            <a:spLocks noGrp="1"/>
          </p:cNvSpPr>
          <p:nvPr/>
        </p:nvSpPr>
        <p:spPr>
          <a:xfrm>
            <a:off x="495300" y="2381250"/>
            <a:ext cx="1676400" cy="3124200"/>
          </a:xfrm>
          <a:prstGeom prst="rect">
            <a:avLst/>
          </a:prstGeom>
          <a:solidFill>
            <a:srgbClr val="F9FBFD"/>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D8FAE648-A1D9-4748-81A6-52ECA015FD5A}"/>
              </a:ext>
            </a:extLst>
          </p:cNvPr>
          <p:cNvSpPr>
            <a:spLocks noGrp="1"/>
          </p:cNvSpPr>
          <p:nvPr/>
        </p:nvSpPr>
        <p:spPr>
          <a:xfrm>
            <a:off x="495300" y="2381250"/>
            <a:ext cx="1676400" cy="495300"/>
          </a:xfrm>
          <a:prstGeom prst="rect">
            <a:avLst/>
          </a:prstGeom>
          <a:solidFill>
            <a:srgbClr val="4B8BFF"/>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3CB8690A-350E-4F27-9A33-D76084966F43}"/>
              </a:ext>
            </a:extLst>
          </p:cNvPr>
          <p:cNvSpPr>
            <a:spLocks noGrp="1"/>
          </p:cNvSpPr>
          <p:nvPr/>
        </p:nvSpPr>
        <p:spPr>
          <a:xfrm>
            <a:off x="628650" y="2533650"/>
            <a:ext cx="13906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Discover</a:t>
            </a:r>
          </a:p>
        </p:txBody>
      </p:sp>
      <p:sp>
        <p:nvSpPr>
          <p:cNvPr id="8" name="Rectangle 7">
            <a:extLst>
              <a:ext uri="{FF2B5EF4-FFF2-40B4-BE49-F238E27FC236}">
                <a16:creationId xmlns:a16="http://schemas.microsoft.com/office/drawing/2014/main" id="{12494B76-4105-4017-8A09-B803E674C0FF}"/>
              </a:ext>
            </a:extLst>
          </p:cNvPr>
          <p:cNvSpPr>
            <a:spLocks noGrp="1"/>
          </p:cNvSpPr>
          <p:nvPr/>
        </p:nvSpPr>
        <p:spPr>
          <a:xfrm>
            <a:off x="647700" y="3143250"/>
            <a:ext cx="152400" cy="152400"/>
          </a:xfrm>
          <a:prstGeom prst="rect">
            <a:avLst/>
          </a:prstGeom>
          <a:solidFill>
            <a:srgbClr val="4B8BFF"/>
          </a:solidFill>
          <a:ln w="0">
            <a:solidFill>
              <a:srgbClr val="000000">
                <a:alpha val="0"/>
              </a:srgbClr>
            </a:solidFill>
            <a:prstDash val="solid"/>
          </a:ln>
        </p:spPr>
        <p:txBody>
          <a:bodyPr/>
          <a:lstStyle/>
          <a:p>
            <a:endParaRPr lang="en-US"/>
          </a:p>
        </p:txBody>
      </p:sp>
      <p:sp>
        <p:nvSpPr>
          <p:cNvPr id="9" name="Rectangle 8">
            <a:extLst>
              <a:ext uri="{FF2B5EF4-FFF2-40B4-BE49-F238E27FC236}">
                <a16:creationId xmlns:a16="http://schemas.microsoft.com/office/drawing/2014/main" id="{A1B017F0-061D-4AAD-BCFC-AEE9D5E751FF}"/>
              </a:ext>
            </a:extLst>
          </p:cNvPr>
          <p:cNvSpPr>
            <a:spLocks noGrp="1"/>
          </p:cNvSpPr>
          <p:nvPr/>
        </p:nvSpPr>
        <p:spPr>
          <a:xfrm>
            <a:off x="914400" y="31242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Scope</a:t>
            </a:r>
          </a:p>
        </p:txBody>
      </p:sp>
      <p:sp>
        <p:nvSpPr>
          <p:cNvPr id="10" name="Rectangle 9">
            <a:extLst>
              <a:ext uri="{FF2B5EF4-FFF2-40B4-BE49-F238E27FC236}">
                <a16:creationId xmlns:a16="http://schemas.microsoft.com/office/drawing/2014/main" id="{7A2066D0-7170-4253-A029-AAAC58FCA607}"/>
              </a:ext>
            </a:extLst>
          </p:cNvPr>
          <p:cNvSpPr>
            <a:spLocks noGrp="1"/>
          </p:cNvSpPr>
          <p:nvPr/>
        </p:nvSpPr>
        <p:spPr>
          <a:xfrm>
            <a:off x="647700" y="3695700"/>
            <a:ext cx="152400" cy="152400"/>
          </a:xfrm>
          <a:prstGeom prst="rect">
            <a:avLst/>
          </a:prstGeom>
          <a:solidFill>
            <a:srgbClr val="4B8BFF"/>
          </a:solidFill>
          <a:ln w="0">
            <a:solidFill>
              <a:srgbClr val="000000">
                <a:alpha val="0"/>
              </a:srgbClr>
            </a:solidFill>
            <a:prstDash val="solid"/>
          </a:ln>
        </p:spPr>
        <p:txBody>
          <a:bodyPr/>
          <a:lstStyle/>
          <a:p>
            <a:endParaRPr lang="en-US"/>
          </a:p>
        </p:txBody>
      </p:sp>
      <p:sp>
        <p:nvSpPr>
          <p:cNvPr id="11" name="Rectangle 10">
            <a:extLst>
              <a:ext uri="{FF2B5EF4-FFF2-40B4-BE49-F238E27FC236}">
                <a16:creationId xmlns:a16="http://schemas.microsoft.com/office/drawing/2014/main" id="{12CA213B-0BD0-47B1-B8A3-051A3AE07B7A}"/>
              </a:ext>
            </a:extLst>
          </p:cNvPr>
          <p:cNvSpPr>
            <a:spLocks noGrp="1"/>
          </p:cNvSpPr>
          <p:nvPr/>
        </p:nvSpPr>
        <p:spPr>
          <a:xfrm>
            <a:off x="914400" y="36766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Systems</a:t>
            </a:r>
          </a:p>
        </p:txBody>
      </p:sp>
      <p:sp>
        <p:nvSpPr>
          <p:cNvPr id="12" name="Rectangle 11">
            <a:extLst>
              <a:ext uri="{FF2B5EF4-FFF2-40B4-BE49-F238E27FC236}">
                <a16:creationId xmlns:a16="http://schemas.microsoft.com/office/drawing/2014/main" id="{4C8E81DF-9E04-4AEF-BAB3-810503E81468}"/>
              </a:ext>
            </a:extLst>
          </p:cNvPr>
          <p:cNvSpPr>
            <a:spLocks noGrp="1"/>
          </p:cNvSpPr>
          <p:nvPr/>
        </p:nvSpPr>
        <p:spPr>
          <a:xfrm>
            <a:off x="647700" y="4248150"/>
            <a:ext cx="152400" cy="152400"/>
          </a:xfrm>
          <a:prstGeom prst="rect">
            <a:avLst/>
          </a:prstGeom>
          <a:solidFill>
            <a:srgbClr val="4B8BFF"/>
          </a:solidFill>
          <a:ln w="0">
            <a:solidFill>
              <a:srgbClr val="000000">
                <a:alpha val="0"/>
              </a:srgbClr>
            </a:solidFill>
            <a:prstDash val="solid"/>
          </a:ln>
        </p:spPr>
        <p:txBody>
          <a:bodyPr/>
          <a:lstStyle/>
          <a:p>
            <a:endParaRPr lang="en-US"/>
          </a:p>
        </p:txBody>
      </p:sp>
      <p:sp>
        <p:nvSpPr>
          <p:cNvPr id="13" name="Rectangle 12">
            <a:extLst>
              <a:ext uri="{FF2B5EF4-FFF2-40B4-BE49-F238E27FC236}">
                <a16:creationId xmlns:a16="http://schemas.microsoft.com/office/drawing/2014/main" id="{5D62DDB3-8BEF-4DF1-8FC6-9B581D335F69}"/>
              </a:ext>
            </a:extLst>
          </p:cNvPr>
          <p:cNvSpPr>
            <a:spLocks noGrp="1"/>
          </p:cNvSpPr>
          <p:nvPr/>
        </p:nvSpPr>
        <p:spPr>
          <a:xfrm>
            <a:off x="914400" y="42291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Stakeholders</a:t>
            </a:r>
          </a:p>
        </p:txBody>
      </p:sp>
      <p:sp>
        <p:nvSpPr>
          <p:cNvPr id="14" name="Rectangle 13">
            <a:extLst>
              <a:ext uri="{FF2B5EF4-FFF2-40B4-BE49-F238E27FC236}">
                <a16:creationId xmlns:a16="http://schemas.microsoft.com/office/drawing/2014/main" id="{AF2FBB2B-9A65-4DEB-B6F6-2524EF7C871A}"/>
              </a:ext>
            </a:extLst>
          </p:cNvPr>
          <p:cNvSpPr>
            <a:spLocks noGrp="1"/>
          </p:cNvSpPr>
          <p:nvPr/>
        </p:nvSpPr>
        <p:spPr>
          <a:xfrm>
            <a:off x="647700" y="4800600"/>
            <a:ext cx="152400" cy="152400"/>
          </a:xfrm>
          <a:prstGeom prst="rect">
            <a:avLst/>
          </a:prstGeom>
          <a:solidFill>
            <a:srgbClr val="4B8BFF"/>
          </a:solidFill>
          <a:ln w="0">
            <a:solidFill>
              <a:srgbClr val="000000">
                <a:alpha val="0"/>
              </a:srgbClr>
            </a:solidFill>
            <a:prstDash val="solid"/>
          </a:ln>
        </p:spPr>
        <p:txBody>
          <a:bodyPr/>
          <a:lstStyle/>
          <a:p>
            <a:endParaRPr lang="en-US"/>
          </a:p>
        </p:txBody>
      </p:sp>
      <p:sp>
        <p:nvSpPr>
          <p:cNvPr id="15" name="Rectangle 14">
            <a:extLst>
              <a:ext uri="{FF2B5EF4-FFF2-40B4-BE49-F238E27FC236}">
                <a16:creationId xmlns:a16="http://schemas.microsoft.com/office/drawing/2014/main" id="{69F8681B-E2A5-48B3-B982-3E5C1BFA46FB}"/>
              </a:ext>
            </a:extLst>
          </p:cNvPr>
          <p:cNvSpPr>
            <a:spLocks noGrp="1"/>
          </p:cNvSpPr>
          <p:nvPr/>
        </p:nvSpPr>
        <p:spPr>
          <a:xfrm>
            <a:off x="914400" y="47815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Criticality</a:t>
            </a:r>
          </a:p>
        </p:txBody>
      </p:sp>
      <p:sp>
        <p:nvSpPr>
          <p:cNvPr id="16" name="Rectangle 15">
            <a:extLst>
              <a:ext uri="{FF2B5EF4-FFF2-40B4-BE49-F238E27FC236}">
                <a16:creationId xmlns:a16="http://schemas.microsoft.com/office/drawing/2014/main" id="{5FC7C98D-8616-4C4D-B474-32F36295ED60}"/>
              </a:ext>
            </a:extLst>
          </p:cNvPr>
          <p:cNvSpPr>
            <a:spLocks noGrp="1"/>
          </p:cNvSpPr>
          <p:nvPr/>
        </p:nvSpPr>
        <p:spPr>
          <a:xfrm>
            <a:off x="2381250" y="2381250"/>
            <a:ext cx="1676400" cy="3124200"/>
          </a:xfrm>
          <a:prstGeom prst="rect">
            <a:avLst/>
          </a:prstGeom>
          <a:solidFill>
            <a:srgbClr val="F9FBFD"/>
          </a:solidFill>
          <a:ln w="9525">
            <a:solidFill>
              <a:srgbClr val="C8D5E3"/>
            </a:solidFill>
            <a:prstDash val="solid"/>
          </a:ln>
        </p:spPr>
        <p:txBody>
          <a:bodyPr/>
          <a:lstStyle/>
          <a:p>
            <a:endParaRPr lang="en-US"/>
          </a:p>
        </p:txBody>
      </p:sp>
      <p:sp>
        <p:nvSpPr>
          <p:cNvPr id="17" name="Rectangle 16">
            <a:extLst>
              <a:ext uri="{FF2B5EF4-FFF2-40B4-BE49-F238E27FC236}">
                <a16:creationId xmlns:a16="http://schemas.microsoft.com/office/drawing/2014/main" id="{EB851968-74BF-457C-B21F-64A661F8C183}"/>
              </a:ext>
            </a:extLst>
          </p:cNvPr>
          <p:cNvSpPr>
            <a:spLocks noGrp="1"/>
          </p:cNvSpPr>
          <p:nvPr/>
        </p:nvSpPr>
        <p:spPr>
          <a:xfrm>
            <a:off x="2381250" y="2381250"/>
            <a:ext cx="1676400" cy="495300"/>
          </a:xfrm>
          <a:prstGeom prst="rect">
            <a:avLst/>
          </a:prstGeom>
          <a:solidFill>
            <a:srgbClr val="4CD7C6"/>
          </a:solidFill>
          <a:ln w="0">
            <a:solidFill>
              <a:srgbClr val="000000">
                <a:alpha val="0"/>
              </a:srgbClr>
            </a:solidFill>
            <a:prstDash val="solid"/>
          </a:ln>
        </p:spPr>
        <p:txBody>
          <a:bodyPr/>
          <a:lstStyle/>
          <a:p>
            <a:endParaRPr lang="en-US"/>
          </a:p>
        </p:txBody>
      </p:sp>
      <p:sp>
        <p:nvSpPr>
          <p:cNvPr id="18" name="Rectangle 17">
            <a:extLst>
              <a:ext uri="{FF2B5EF4-FFF2-40B4-BE49-F238E27FC236}">
                <a16:creationId xmlns:a16="http://schemas.microsoft.com/office/drawing/2014/main" id="{5C9479D7-4AF2-43B4-ACCB-2808266DD2B6}"/>
              </a:ext>
            </a:extLst>
          </p:cNvPr>
          <p:cNvSpPr>
            <a:spLocks noGrp="1"/>
          </p:cNvSpPr>
          <p:nvPr/>
        </p:nvSpPr>
        <p:spPr>
          <a:xfrm>
            <a:off x="2514600" y="2533650"/>
            <a:ext cx="13906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Prepare</a:t>
            </a:r>
          </a:p>
        </p:txBody>
      </p:sp>
      <p:sp>
        <p:nvSpPr>
          <p:cNvPr id="19" name="Rectangle 18">
            <a:extLst>
              <a:ext uri="{FF2B5EF4-FFF2-40B4-BE49-F238E27FC236}">
                <a16:creationId xmlns:a16="http://schemas.microsoft.com/office/drawing/2014/main" id="{F35F3A57-474F-4063-9236-59F73521E638}"/>
              </a:ext>
            </a:extLst>
          </p:cNvPr>
          <p:cNvSpPr>
            <a:spLocks noGrp="1"/>
          </p:cNvSpPr>
          <p:nvPr/>
        </p:nvSpPr>
        <p:spPr>
          <a:xfrm>
            <a:off x="2533650" y="3143250"/>
            <a:ext cx="152400" cy="152400"/>
          </a:xfrm>
          <a:prstGeom prst="rect">
            <a:avLst/>
          </a:prstGeom>
          <a:solidFill>
            <a:srgbClr val="4CD7C6"/>
          </a:solidFill>
          <a:ln w="0">
            <a:solidFill>
              <a:srgbClr val="000000">
                <a:alpha val="0"/>
              </a:srgbClr>
            </a:solidFill>
            <a:prstDash val="solid"/>
          </a:ln>
        </p:spPr>
        <p:txBody>
          <a:bodyPr/>
          <a:lstStyle/>
          <a:p>
            <a:endParaRPr lang="en-US"/>
          </a:p>
        </p:txBody>
      </p:sp>
      <p:sp>
        <p:nvSpPr>
          <p:cNvPr id="20" name="Rectangle 19">
            <a:extLst>
              <a:ext uri="{FF2B5EF4-FFF2-40B4-BE49-F238E27FC236}">
                <a16:creationId xmlns:a16="http://schemas.microsoft.com/office/drawing/2014/main" id="{AA6D3A00-92AA-4231-B09F-178154941F33}"/>
              </a:ext>
            </a:extLst>
          </p:cNvPr>
          <p:cNvSpPr>
            <a:spLocks noGrp="1"/>
          </p:cNvSpPr>
          <p:nvPr/>
        </p:nvSpPr>
        <p:spPr>
          <a:xfrm>
            <a:off x="2800350" y="31242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Governance</a:t>
            </a:r>
          </a:p>
        </p:txBody>
      </p:sp>
      <p:sp>
        <p:nvSpPr>
          <p:cNvPr id="21" name="Rectangle 20">
            <a:extLst>
              <a:ext uri="{FF2B5EF4-FFF2-40B4-BE49-F238E27FC236}">
                <a16:creationId xmlns:a16="http://schemas.microsoft.com/office/drawing/2014/main" id="{3E50A3D6-3FED-49AD-A2F1-CDD266708DB0}"/>
              </a:ext>
            </a:extLst>
          </p:cNvPr>
          <p:cNvSpPr>
            <a:spLocks noGrp="1"/>
          </p:cNvSpPr>
          <p:nvPr/>
        </p:nvSpPr>
        <p:spPr>
          <a:xfrm>
            <a:off x="2533650" y="3695700"/>
            <a:ext cx="152400" cy="152400"/>
          </a:xfrm>
          <a:prstGeom prst="rect">
            <a:avLst/>
          </a:prstGeom>
          <a:solidFill>
            <a:srgbClr val="4CD7C6"/>
          </a:solidFill>
          <a:ln w="0">
            <a:solidFill>
              <a:srgbClr val="000000">
                <a:alpha val="0"/>
              </a:srgbClr>
            </a:solidFill>
            <a:prstDash val="solid"/>
          </a:ln>
        </p:spPr>
        <p:txBody>
          <a:bodyPr/>
          <a:lstStyle/>
          <a:p>
            <a:endParaRPr lang="en-US"/>
          </a:p>
        </p:txBody>
      </p:sp>
      <p:sp>
        <p:nvSpPr>
          <p:cNvPr id="22" name="Rectangle 21">
            <a:extLst>
              <a:ext uri="{FF2B5EF4-FFF2-40B4-BE49-F238E27FC236}">
                <a16:creationId xmlns:a16="http://schemas.microsoft.com/office/drawing/2014/main" id="{810FDF46-3CF5-4C31-B792-11AE85C9010C}"/>
              </a:ext>
            </a:extLst>
          </p:cNvPr>
          <p:cNvSpPr>
            <a:spLocks noGrp="1"/>
          </p:cNvSpPr>
          <p:nvPr/>
        </p:nvSpPr>
        <p:spPr>
          <a:xfrm>
            <a:off x="2800350" y="3457575"/>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lang="en-US" sz="1125" b="1" dirty="0">
                <a:solidFill>
                  <a:srgbClr val="FF0000"/>
                </a:solidFill>
                <a:latin typeface="Aptos"/>
                <a:ea typeface="Aptos"/>
                <a:cs typeface="Aptos"/>
              </a:rPr>
              <a:t>Responsible Accountable, Consulted and informed</a:t>
            </a:r>
            <a:endParaRPr sz="1125" b="1" dirty="0">
              <a:solidFill>
                <a:srgbClr val="FF0000"/>
              </a:solidFill>
              <a:latin typeface="Aptos"/>
              <a:ea typeface="Aptos"/>
              <a:cs typeface="Aptos"/>
            </a:endParaRPr>
          </a:p>
        </p:txBody>
      </p:sp>
      <p:sp>
        <p:nvSpPr>
          <p:cNvPr id="23" name="Rectangle 22">
            <a:extLst>
              <a:ext uri="{FF2B5EF4-FFF2-40B4-BE49-F238E27FC236}">
                <a16:creationId xmlns:a16="http://schemas.microsoft.com/office/drawing/2014/main" id="{F5C15C2D-F698-4783-89BC-6E7D13F8DADB}"/>
              </a:ext>
            </a:extLst>
          </p:cNvPr>
          <p:cNvSpPr>
            <a:spLocks noGrp="1"/>
          </p:cNvSpPr>
          <p:nvPr/>
        </p:nvSpPr>
        <p:spPr>
          <a:xfrm>
            <a:off x="2533650" y="4248150"/>
            <a:ext cx="152400" cy="152400"/>
          </a:xfrm>
          <a:prstGeom prst="rect">
            <a:avLst/>
          </a:prstGeom>
          <a:solidFill>
            <a:srgbClr val="4CD7C6"/>
          </a:solidFill>
          <a:ln w="0">
            <a:solidFill>
              <a:srgbClr val="000000">
                <a:alpha val="0"/>
              </a:srgbClr>
            </a:solidFill>
            <a:prstDash val="solid"/>
          </a:ln>
        </p:spPr>
        <p:txBody>
          <a:bodyPr/>
          <a:lstStyle/>
          <a:p>
            <a:endParaRPr lang="en-US"/>
          </a:p>
        </p:txBody>
      </p:sp>
      <p:sp>
        <p:nvSpPr>
          <p:cNvPr id="24" name="Rectangle 23">
            <a:extLst>
              <a:ext uri="{FF2B5EF4-FFF2-40B4-BE49-F238E27FC236}">
                <a16:creationId xmlns:a16="http://schemas.microsoft.com/office/drawing/2014/main" id="{09F12A38-AF53-44BC-98B9-5067BB51F287}"/>
              </a:ext>
            </a:extLst>
          </p:cNvPr>
          <p:cNvSpPr>
            <a:spLocks noGrp="1"/>
          </p:cNvSpPr>
          <p:nvPr/>
        </p:nvSpPr>
        <p:spPr>
          <a:xfrm>
            <a:off x="2800350" y="42291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Backlog</a:t>
            </a:r>
          </a:p>
        </p:txBody>
      </p:sp>
      <p:sp>
        <p:nvSpPr>
          <p:cNvPr id="25" name="Rectangle 24">
            <a:extLst>
              <a:ext uri="{FF2B5EF4-FFF2-40B4-BE49-F238E27FC236}">
                <a16:creationId xmlns:a16="http://schemas.microsoft.com/office/drawing/2014/main" id="{37F4FA2F-4CC3-4655-99EE-8478A073742B}"/>
              </a:ext>
            </a:extLst>
          </p:cNvPr>
          <p:cNvSpPr>
            <a:spLocks noGrp="1"/>
          </p:cNvSpPr>
          <p:nvPr/>
        </p:nvSpPr>
        <p:spPr>
          <a:xfrm>
            <a:off x="2533650" y="4800600"/>
            <a:ext cx="152400" cy="152400"/>
          </a:xfrm>
          <a:prstGeom prst="rect">
            <a:avLst/>
          </a:prstGeom>
          <a:solidFill>
            <a:srgbClr val="4CD7C6"/>
          </a:solidFill>
          <a:ln w="0">
            <a:solidFill>
              <a:srgbClr val="000000">
                <a:alpha val="0"/>
              </a:srgbClr>
            </a:solidFill>
            <a:prstDash val="solid"/>
          </a:ln>
        </p:spPr>
        <p:txBody>
          <a:bodyPr/>
          <a:lstStyle/>
          <a:p>
            <a:endParaRPr lang="en-US"/>
          </a:p>
        </p:txBody>
      </p:sp>
      <p:sp>
        <p:nvSpPr>
          <p:cNvPr id="26" name="Rectangle 25">
            <a:extLst>
              <a:ext uri="{FF2B5EF4-FFF2-40B4-BE49-F238E27FC236}">
                <a16:creationId xmlns:a16="http://schemas.microsoft.com/office/drawing/2014/main" id="{15099143-C649-4DDF-8FF0-8F5C29345A96}"/>
              </a:ext>
            </a:extLst>
          </p:cNvPr>
          <p:cNvSpPr>
            <a:spLocks noGrp="1"/>
          </p:cNvSpPr>
          <p:nvPr/>
        </p:nvSpPr>
        <p:spPr>
          <a:xfrm>
            <a:off x="2800350" y="47815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Cadence</a:t>
            </a:r>
          </a:p>
        </p:txBody>
      </p:sp>
      <p:sp>
        <p:nvSpPr>
          <p:cNvPr id="27" name="Rectangle 26">
            <a:extLst>
              <a:ext uri="{FF2B5EF4-FFF2-40B4-BE49-F238E27FC236}">
                <a16:creationId xmlns:a16="http://schemas.microsoft.com/office/drawing/2014/main" id="{84D5AAE5-C98B-41DA-9EB9-8988D21C1CCA}"/>
              </a:ext>
            </a:extLst>
          </p:cNvPr>
          <p:cNvSpPr>
            <a:spLocks noGrp="1"/>
          </p:cNvSpPr>
          <p:nvPr/>
        </p:nvSpPr>
        <p:spPr>
          <a:xfrm>
            <a:off x="4267200" y="2381250"/>
            <a:ext cx="1676400" cy="3124200"/>
          </a:xfrm>
          <a:prstGeom prst="rect">
            <a:avLst/>
          </a:prstGeom>
          <a:solidFill>
            <a:srgbClr val="F9FBFD"/>
          </a:solidFill>
          <a:ln w="9525">
            <a:solidFill>
              <a:srgbClr val="C8D5E3"/>
            </a:solidFill>
            <a:prstDash val="solid"/>
          </a:ln>
        </p:spPr>
        <p:txBody>
          <a:bodyPr/>
          <a:lstStyle/>
          <a:p>
            <a:endParaRPr lang="en-US"/>
          </a:p>
        </p:txBody>
      </p:sp>
      <p:sp>
        <p:nvSpPr>
          <p:cNvPr id="28" name="Rectangle 27">
            <a:extLst>
              <a:ext uri="{FF2B5EF4-FFF2-40B4-BE49-F238E27FC236}">
                <a16:creationId xmlns:a16="http://schemas.microsoft.com/office/drawing/2014/main" id="{C3A17465-9FC9-43AB-8D7E-C78B8BA18EB5}"/>
              </a:ext>
            </a:extLst>
          </p:cNvPr>
          <p:cNvSpPr>
            <a:spLocks noGrp="1"/>
          </p:cNvSpPr>
          <p:nvPr/>
        </p:nvSpPr>
        <p:spPr>
          <a:xfrm>
            <a:off x="4267200" y="2381250"/>
            <a:ext cx="1676400" cy="495300"/>
          </a:xfrm>
          <a:prstGeom prst="rect">
            <a:avLst/>
          </a:prstGeom>
          <a:solidFill>
            <a:srgbClr val="E8B04B"/>
          </a:solidFill>
          <a:ln w="0">
            <a:solidFill>
              <a:srgbClr val="000000">
                <a:alpha val="0"/>
              </a:srgbClr>
            </a:solidFill>
            <a:prstDash val="solid"/>
          </a:ln>
        </p:spPr>
        <p:txBody>
          <a:bodyPr/>
          <a:lstStyle/>
          <a:p>
            <a:endParaRPr lang="en-US"/>
          </a:p>
        </p:txBody>
      </p:sp>
      <p:sp>
        <p:nvSpPr>
          <p:cNvPr id="29" name="Rectangle 28">
            <a:extLst>
              <a:ext uri="{FF2B5EF4-FFF2-40B4-BE49-F238E27FC236}">
                <a16:creationId xmlns:a16="http://schemas.microsoft.com/office/drawing/2014/main" id="{14BB6FC4-52FC-413C-8A0E-276D062D4556}"/>
              </a:ext>
            </a:extLst>
          </p:cNvPr>
          <p:cNvSpPr>
            <a:spLocks noGrp="1"/>
          </p:cNvSpPr>
          <p:nvPr/>
        </p:nvSpPr>
        <p:spPr>
          <a:xfrm>
            <a:off x="4400550" y="2533650"/>
            <a:ext cx="13906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Analyze</a:t>
            </a:r>
          </a:p>
        </p:txBody>
      </p:sp>
      <p:sp>
        <p:nvSpPr>
          <p:cNvPr id="30" name="Rectangle 29">
            <a:extLst>
              <a:ext uri="{FF2B5EF4-FFF2-40B4-BE49-F238E27FC236}">
                <a16:creationId xmlns:a16="http://schemas.microsoft.com/office/drawing/2014/main" id="{B313D2E3-7697-484D-A872-DD95B82FFB30}"/>
              </a:ext>
            </a:extLst>
          </p:cNvPr>
          <p:cNvSpPr>
            <a:spLocks noGrp="1"/>
          </p:cNvSpPr>
          <p:nvPr/>
        </p:nvSpPr>
        <p:spPr>
          <a:xfrm>
            <a:off x="4419600" y="3143250"/>
            <a:ext cx="152400" cy="152400"/>
          </a:xfrm>
          <a:prstGeom prst="rect">
            <a:avLst/>
          </a:prstGeom>
          <a:solidFill>
            <a:srgbClr val="E8B04B"/>
          </a:solidFill>
          <a:ln w="0">
            <a:solidFill>
              <a:srgbClr val="000000">
                <a:alpha val="0"/>
              </a:srgbClr>
            </a:solidFill>
            <a:prstDash val="solid"/>
          </a:ln>
        </p:spPr>
        <p:txBody>
          <a:bodyPr/>
          <a:lstStyle/>
          <a:p>
            <a:endParaRPr lang="en-US"/>
          </a:p>
        </p:txBody>
      </p:sp>
      <p:sp>
        <p:nvSpPr>
          <p:cNvPr id="31" name="Rectangle 30">
            <a:extLst>
              <a:ext uri="{FF2B5EF4-FFF2-40B4-BE49-F238E27FC236}">
                <a16:creationId xmlns:a16="http://schemas.microsoft.com/office/drawing/2014/main" id="{A82651B7-B0CE-495A-A774-13BB38EF6959}"/>
              </a:ext>
            </a:extLst>
          </p:cNvPr>
          <p:cNvSpPr>
            <a:spLocks noGrp="1"/>
          </p:cNvSpPr>
          <p:nvPr/>
        </p:nvSpPr>
        <p:spPr>
          <a:xfrm>
            <a:off x="4686300" y="31242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Inventory</a:t>
            </a:r>
          </a:p>
        </p:txBody>
      </p:sp>
      <p:sp>
        <p:nvSpPr>
          <p:cNvPr id="32" name="Rectangle 31">
            <a:extLst>
              <a:ext uri="{FF2B5EF4-FFF2-40B4-BE49-F238E27FC236}">
                <a16:creationId xmlns:a16="http://schemas.microsoft.com/office/drawing/2014/main" id="{6682CDBE-07FA-4278-A81A-CE39A920AB49}"/>
              </a:ext>
            </a:extLst>
          </p:cNvPr>
          <p:cNvSpPr>
            <a:spLocks noGrp="1"/>
          </p:cNvSpPr>
          <p:nvPr/>
        </p:nvSpPr>
        <p:spPr>
          <a:xfrm>
            <a:off x="4419600" y="3695700"/>
            <a:ext cx="152400" cy="152400"/>
          </a:xfrm>
          <a:prstGeom prst="rect">
            <a:avLst/>
          </a:prstGeom>
          <a:solidFill>
            <a:srgbClr val="E8B04B"/>
          </a:solidFill>
          <a:ln w="0">
            <a:solidFill>
              <a:srgbClr val="000000">
                <a:alpha val="0"/>
              </a:srgbClr>
            </a:solidFill>
            <a:prstDash val="solid"/>
          </a:ln>
        </p:spPr>
        <p:txBody>
          <a:bodyPr/>
          <a:lstStyle/>
          <a:p>
            <a:endParaRPr lang="en-US"/>
          </a:p>
        </p:txBody>
      </p:sp>
      <p:sp>
        <p:nvSpPr>
          <p:cNvPr id="33" name="Rectangle 32">
            <a:extLst>
              <a:ext uri="{FF2B5EF4-FFF2-40B4-BE49-F238E27FC236}">
                <a16:creationId xmlns:a16="http://schemas.microsoft.com/office/drawing/2014/main" id="{DEF11447-F762-47B2-8335-0108216EE932}"/>
              </a:ext>
            </a:extLst>
          </p:cNvPr>
          <p:cNvSpPr>
            <a:spLocks noGrp="1"/>
          </p:cNvSpPr>
          <p:nvPr/>
        </p:nvSpPr>
        <p:spPr>
          <a:xfrm>
            <a:off x="4686300" y="36766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Static checks</a:t>
            </a:r>
          </a:p>
        </p:txBody>
      </p:sp>
      <p:sp>
        <p:nvSpPr>
          <p:cNvPr id="34" name="Rectangle 33">
            <a:extLst>
              <a:ext uri="{FF2B5EF4-FFF2-40B4-BE49-F238E27FC236}">
                <a16:creationId xmlns:a16="http://schemas.microsoft.com/office/drawing/2014/main" id="{A715E3F9-C152-478E-BAA7-F993A7F06CDA}"/>
              </a:ext>
            </a:extLst>
          </p:cNvPr>
          <p:cNvSpPr>
            <a:spLocks noGrp="1"/>
          </p:cNvSpPr>
          <p:nvPr/>
        </p:nvSpPr>
        <p:spPr>
          <a:xfrm>
            <a:off x="4419600" y="4248150"/>
            <a:ext cx="152400" cy="152400"/>
          </a:xfrm>
          <a:prstGeom prst="rect">
            <a:avLst/>
          </a:prstGeom>
          <a:solidFill>
            <a:srgbClr val="E8B04B"/>
          </a:solidFill>
          <a:ln w="0">
            <a:solidFill>
              <a:srgbClr val="000000">
                <a:alpha val="0"/>
              </a:srgbClr>
            </a:solidFill>
            <a:prstDash val="solid"/>
          </a:ln>
        </p:spPr>
        <p:txBody>
          <a:bodyPr/>
          <a:lstStyle/>
          <a:p>
            <a:endParaRPr lang="en-US"/>
          </a:p>
        </p:txBody>
      </p:sp>
      <p:sp>
        <p:nvSpPr>
          <p:cNvPr id="35" name="Rectangle 34">
            <a:extLst>
              <a:ext uri="{FF2B5EF4-FFF2-40B4-BE49-F238E27FC236}">
                <a16:creationId xmlns:a16="http://schemas.microsoft.com/office/drawing/2014/main" id="{027DF373-66DD-4E82-A2F5-D6F9F689AA5E}"/>
              </a:ext>
            </a:extLst>
          </p:cNvPr>
          <p:cNvSpPr>
            <a:spLocks noGrp="1"/>
          </p:cNvSpPr>
          <p:nvPr/>
        </p:nvSpPr>
        <p:spPr>
          <a:xfrm>
            <a:off x="4686300" y="42291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Dependency map</a:t>
            </a:r>
          </a:p>
        </p:txBody>
      </p:sp>
      <p:sp>
        <p:nvSpPr>
          <p:cNvPr id="36" name="Rectangle 35">
            <a:extLst>
              <a:ext uri="{FF2B5EF4-FFF2-40B4-BE49-F238E27FC236}">
                <a16:creationId xmlns:a16="http://schemas.microsoft.com/office/drawing/2014/main" id="{85572590-47E3-4A30-820F-B714457936AE}"/>
              </a:ext>
            </a:extLst>
          </p:cNvPr>
          <p:cNvSpPr>
            <a:spLocks noGrp="1"/>
          </p:cNvSpPr>
          <p:nvPr/>
        </p:nvSpPr>
        <p:spPr>
          <a:xfrm>
            <a:off x="4419600" y="4800600"/>
            <a:ext cx="152400" cy="152400"/>
          </a:xfrm>
          <a:prstGeom prst="rect">
            <a:avLst/>
          </a:prstGeom>
          <a:solidFill>
            <a:srgbClr val="E8B04B"/>
          </a:solidFill>
          <a:ln w="0">
            <a:solidFill>
              <a:srgbClr val="000000">
                <a:alpha val="0"/>
              </a:srgbClr>
            </a:solidFill>
            <a:prstDash val="solid"/>
          </a:ln>
        </p:spPr>
        <p:txBody>
          <a:bodyPr/>
          <a:lstStyle/>
          <a:p>
            <a:endParaRPr lang="en-US"/>
          </a:p>
        </p:txBody>
      </p:sp>
      <p:sp>
        <p:nvSpPr>
          <p:cNvPr id="37" name="Rectangle 36">
            <a:extLst>
              <a:ext uri="{FF2B5EF4-FFF2-40B4-BE49-F238E27FC236}">
                <a16:creationId xmlns:a16="http://schemas.microsoft.com/office/drawing/2014/main" id="{593841BC-7A9F-4100-831A-277EC0C93605}"/>
              </a:ext>
            </a:extLst>
          </p:cNvPr>
          <p:cNvSpPr>
            <a:spLocks noGrp="1"/>
          </p:cNvSpPr>
          <p:nvPr/>
        </p:nvSpPr>
        <p:spPr>
          <a:xfrm>
            <a:off x="4686300" y="47815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Prioritization</a:t>
            </a:r>
          </a:p>
        </p:txBody>
      </p:sp>
      <p:sp>
        <p:nvSpPr>
          <p:cNvPr id="38" name="Rectangle 37">
            <a:extLst>
              <a:ext uri="{FF2B5EF4-FFF2-40B4-BE49-F238E27FC236}">
                <a16:creationId xmlns:a16="http://schemas.microsoft.com/office/drawing/2014/main" id="{037BAB00-121F-472B-B020-D3E63D5BB9C2}"/>
              </a:ext>
            </a:extLst>
          </p:cNvPr>
          <p:cNvSpPr>
            <a:spLocks noGrp="1"/>
          </p:cNvSpPr>
          <p:nvPr/>
        </p:nvSpPr>
        <p:spPr>
          <a:xfrm>
            <a:off x="6153150" y="2381250"/>
            <a:ext cx="1676400" cy="3124200"/>
          </a:xfrm>
          <a:prstGeom prst="rect">
            <a:avLst/>
          </a:prstGeom>
          <a:solidFill>
            <a:srgbClr val="F9FBFD"/>
          </a:solidFill>
          <a:ln w="9525">
            <a:solidFill>
              <a:srgbClr val="C8D5E3"/>
            </a:solidFill>
            <a:prstDash val="solid"/>
          </a:ln>
        </p:spPr>
        <p:txBody>
          <a:bodyPr/>
          <a:lstStyle/>
          <a:p>
            <a:endParaRPr lang="en-US"/>
          </a:p>
        </p:txBody>
      </p:sp>
      <p:sp>
        <p:nvSpPr>
          <p:cNvPr id="39" name="Rectangle 38">
            <a:extLst>
              <a:ext uri="{FF2B5EF4-FFF2-40B4-BE49-F238E27FC236}">
                <a16:creationId xmlns:a16="http://schemas.microsoft.com/office/drawing/2014/main" id="{F19C0321-5396-4277-97A6-DB63EB94F768}"/>
              </a:ext>
            </a:extLst>
          </p:cNvPr>
          <p:cNvSpPr>
            <a:spLocks noGrp="1"/>
          </p:cNvSpPr>
          <p:nvPr/>
        </p:nvSpPr>
        <p:spPr>
          <a:xfrm>
            <a:off x="6153150" y="2381250"/>
            <a:ext cx="1676400" cy="495300"/>
          </a:xfrm>
          <a:prstGeom prst="rect">
            <a:avLst/>
          </a:prstGeom>
          <a:solidFill>
            <a:srgbClr val="F26B5B"/>
          </a:solidFill>
          <a:ln w="0">
            <a:solidFill>
              <a:srgbClr val="000000">
                <a:alpha val="0"/>
              </a:srgbClr>
            </a:solidFill>
            <a:prstDash val="solid"/>
          </a:ln>
        </p:spPr>
        <p:txBody>
          <a:bodyPr/>
          <a:lstStyle/>
          <a:p>
            <a:endParaRPr lang="en-US"/>
          </a:p>
        </p:txBody>
      </p:sp>
      <p:sp>
        <p:nvSpPr>
          <p:cNvPr id="40" name="Rectangle 39">
            <a:extLst>
              <a:ext uri="{FF2B5EF4-FFF2-40B4-BE49-F238E27FC236}">
                <a16:creationId xmlns:a16="http://schemas.microsoft.com/office/drawing/2014/main" id="{A3B7D377-BCB4-476A-8A27-EBE9374EA3D4}"/>
              </a:ext>
            </a:extLst>
          </p:cNvPr>
          <p:cNvSpPr>
            <a:spLocks noGrp="1"/>
          </p:cNvSpPr>
          <p:nvPr/>
        </p:nvSpPr>
        <p:spPr>
          <a:xfrm>
            <a:off x="6286500" y="2533650"/>
            <a:ext cx="13906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Remediate</a:t>
            </a:r>
          </a:p>
        </p:txBody>
      </p:sp>
      <p:sp>
        <p:nvSpPr>
          <p:cNvPr id="41" name="Rectangle 40">
            <a:extLst>
              <a:ext uri="{FF2B5EF4-FFF2-40B4-BE49-F238E27FC236}">
                <a16:creationId xmlns:a16="http://schemas.microsoft.com/office/drawing/2014/main" id="{CEE456D8-3E11-41BA-A20C-81261C9C1723}"/>
              </a:ext>
            </a:extLst>
          </p:cNvPr>
          <p:cNvSpPr>
            <a:spLocks noGrp="1"/>
          </p:cNvSpPr>
          <p:nvPr/>
        </p:nvSpPr>
        <p:spPr>
          <a:xfrm>
            <a:off x="6305550" y="3143250"/>
            <a:ext cx="152400" cy="152400"/>
          </a:xfrm>
          <a:prstGeom prst="rect">
            <a:avLst/>
          </a:prstGeom>
          <a:solidFill>
            <a:srgbClr val="F26B5B"/>
          </a:solidFill>
          <a:ln w="0">
            <a:solidFill>
              <a:srgbClr val="000000">
                <a:alpha val="0"/>
              </a:srgbClr>
            </a:solidFill>
            <a:prstDash val="solid"/>
          </a:ln>
        </p:spPr>
        <p:txBody>
          <a:bodyPr/>
          <a:lstStyle/>
          <a:p>
            <a:endParaRPr lang="en-US"/>
          </a:p>
        </p:txBody>
      </p:sp>
      <p:sp>
        <p:nvSpPr>
          <p:cNvPr id="42" name="Rectangle 41">
            <a:extLst>
              <a:ext uri="{FF2B5EF4-FFF2-40B4-BE49-F238E27FC236}">
                <a16:creationId xmlns:a16="http://schemas.microsoft.com/office/drawing/2014/main" id="{15D16F80-8DEA-4AAA-BBA7-496630C13340}"/>
              </a:ext>
            </a:extLst>
          </p:cNvPr>
          <p:cNvSpPr>
            <a:spLocks noGrp="1"/>
          </p:cNvSpPr>
          <p:nvPr/>
        </p:nvSpPr>
        <p:spPr>
          <a:xfrm>
            <a:off x="6572250" y="31242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Refactor</a:t>
            </a:r>
          </a:p>
        </p:txBody>
      </p:sp>
      <p:sp>
        <p:nvSpPr>
          <p:cNvPr id="43" name="Rectangle 42">
            <a:extLst>
              <a:ext uri="{FF2B5EF4-FFF2-40B4-BE49-F238E27FC236}">
                <a16:creationId xmlns:a16="http://schemas.microsoft.com/office/drawing/2014/main" id="{83A0B0F8-25B6-44D2-BFE3-3B5834F0AF84}"/>
              </a:ext>
            </a:extLst>
          </p:cNvPr>
          <p:cNvSpPr>
            <a:spLocks noGrp="1"/>
          </p:cNvSpPr>
          <p:nvPr/>
        </p:nvSpPr>
        <p:spPr>
          <a:xfrm>
            <a:off x="6305550" y="3695700"/>
            <a:ext cx="152400" cy="152400"/>
          </a:xfrm>
          <a:prstGeom prst="rect">
            <a:avLst/>
          </a:prstGeom>
          <a:solidFill>
            <a:srgbClr val="F26B5B"/>
          </a:solidFill>
          <a:ln w="0">
            <a:solidFill>
              <a:srgbClr val="000000">
                <a:alpha val="0"/>
              </a:srgbClr>
            </a:solidFill>
            <a:prstDash val="solid"/>
          </a:ln>
        </p:spPr>
        <p:txBody>
          <a:bodyPr/>
          <a:lstStyle/>
          <a:p>
            <a:endParaRPr lang="en-US"/>
          </a:p>
        </p:txBody>
      </p:sp>
      <p:sp>
        <p:nvSpPr>
          <p:cNvPr id="44" name="Rectangle 43">
            <a:extLst>
              <a:ext uri="{FF2B5EF4-FFF2-40B4-BE49-F238E27FC236}">
                <a16:creationId xmlns:a16="http://schemas.microsoft.com/office/drawing/2014/main" id="{2F4A5314-139F-4EB2-AFFC-8D190B4C526E}"/>
              </a:ext>
            </a:extLst>
          </p:cNvPr>
          <p:cNvSpPr>
            <a:spLocks noGrp="1"/>
          </p:cNvSpPr>
          <p:nvPr/>
        </p:nvSpPr>
        <p:spPr>
          <a:xfrm>
            <a:off x="6572250" y="36766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Adapt</a:t>
            </a:r>
          </a:p>
        </p:txBody>
      </p:sp>
      <p:sp>
        <p:nvSpPr>
          <p:cNvPr id="45" name="Rectangle 44">
            <a:extLst>
              <a:ext uri="{FF2B5EF4-FFF2-40B4-BE49-F238E27FC236}">
                <a16:creationId xmlns:a16="http://schemas.microsoft.com/office/drawing/2014/main" id="{42004BB7-AC2B-43D6-B431-512997A605E2}"/>
              </a:ext>
            </a:extLst>
          </p:cNvPr>
          <p:cNvSpPr>
            <a:spLocks noGrp="1"/>
          </p:cNvSpPr>
          <p:nvPr/>
        </p:nvSpPr>
        <p:spPr>
          <a:xfrm>
            <a:off x="6305550" y="4248150"/>
            <a:ext cx="152400" cy="152400"/>
          </a:xfrm>
          <a:prstGeom prst="rect">
            <a:avLst/>
          </a:prstGeom>
          <a:solidFill>
            <a:srgbClr val="F26B5B"/>
          </a:solidFill>
          <a:ln w="0">
            <a:solidFill>
              <a:srgbClr val="000000">
                <a:alpha val="0"/>
              </a:srgbClr>
            </a:solidFill>
            <a:prstDash val="solid"/>
          </a:ln>
        </p:spPr>
        <p:txBody>
          <a:bodyPr/>
          <a:lstStyle/>
          <a:p>
            <a:endParaRPr lang="en-US"/>
          </a:p>
        </p:txBody>
      </p:sp>
      <p:sp>
        <p:nvSpPr>
          <p:cNvPr id="46" name="Rectangle 45">
            <a:extLst>
              <a:ext uri="{FF2B5EF4-FFF2-40B4-BE49-F238E27FC236}">
                <a16:creationId xmlns:a16="http://schemas.microsoft.com/office/drawing/2014/main" id="{48890BDC-BE1A-4556-B112-114C02AF15D4}"/>
              </a:ext>
            </a:extLst>
          </p:cNvPr>
          <p:cNvSpPr>
            <a:spLocks noGrp="1"/>
          </p:cNvSpPr>
          <p:nvPr/>
        </p:nvSpPr>
        <p:spPr>
          <a:xfrm>
            <a:off x="6572250" y="42291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Retire</a:t>
            </a:r>
          </a:p>
        </p:txBody>
      </p:sp>
      <p:sp>
        <p:nvSpPr>
          <p:cNvPr id="47" name="Rectangle 46">
            <a:extLst>
              <a:ext uri="{FF2B5EF4-FFF2-40B4-BE49-F238E27FC236}">
                <a16:creationId xmlns:a16="http://schemas.microsoft.com/office/drawing/2014/main" id="{005F9D4A-E9A2-41A9-9B61-40BBCE3DA963}"/>
              </a:ext>
            </a:extLst>
          </p:cNvPr>
          <p:cNvSpPr>
            <a:spLocks noGrp="1"/>
          </p:cNvSpPr>
          <p:nvPr/>
        </p:nvSpPr>
        <p:spPr>
          <a:xfrm>
            <a:off x="6305550" y="4800600"/>
            <a:ext cx="152400" cy="152400"/>
          </a:xfrm>
          <a:prstGeom prst="rect">
            <a:avLst/>
          </a:prstGeom>
          <a:solidFill>
            <a:srgbClr val="F26B5B"/>
          </a:solidFill>
          <a:ln w="0">
            <a:solidFill>
              <a:srgbClr val="000000">
                <a:alpha val="0"/>
              </a:srgbClr>
            </a:solidFill>
            <a:prstDash val="solid"/>
          </a:ln>
        </p:spPr>
        <p:txBody>
          <a:bodyPr/>
          <a:lstStyle/>
          <a:p>
            <a:endParaRPr lang="en-US"/>
          </a:p>
        </p:txBody>
      </p:sp>
      <p:sp>
        <p:nvSpPr>
          <p:cNvPr id="48" name="Rectangle 47">
            <a:extLst>
              <a:ext uri="{FF2B5EF4-FFF2-40B4-BE49-F238E27FC236}">
                <a16:creationId xmlns:a16="http://schemas.microsoft.com/office/drawing/2014/main" id="{D37B82E4-0406-4DF7-82D8-E7142D882F36}"/>
              </a:ext>
            </a:extLst>
          </p:cNvPr>
          <p:cNvSpPr>
            <a:spLocks noGrp="1"/>
          </p:cNvSpPr>
          <p:nvPr/>
        </p:nvSpPr>
        <p:spPr>
          <a:xfrm>
            <a:off x="6572250" y="47815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Document</a:t>
            </a:r>
          </a:p>
        </p:txBody>
      </p:sp>
      <p:sp>
        <p:nvSpPr>
          <p:cNvPr id="49" name="Rectangle 48">
            <a:extLst>
              <a:ext uri="{FF2B5EF4-FFF2-40B4-BE49-F238E27FC236}">
                <a16:creationId xmlns:a16="http://schemas.microsoft.com/office/drawing/2014/main" id="{FC7543B1-1BDA-4EC7-85B6-95C1D7883620}"/>
              </a:ext>
            </a:extLst>
          </p:cNvPr>
          <p:cNvSpPr>
            <a:spLocks noGrp="1"/>
          </p:cNvSpPr>
          <p:nvPr/>
        </p:nvSpPr>
        <p:spPr>
          <a:xfrm>
            <a:off x="8039100" y="2381250"/>
            <a:ext cx="1676400" cy="3124200"/>
          </a:xfrm>
          <a:prstGeom prst="rect">
            <a:avLst/>
          </a:prstGeom>
          <a:solidFill>
            <a:srgbClr val="F9FBFD"/>
          </a:solidFill>
          <a:ln w="9525">
            <a:solidFill>
              <a:srgbClr val="C8D5E3"/>
            </a:solidFill>
            <a:prstDash val="solid"/>
          </a:ln>
        </p:spPr>
        <p:txBody>
          <a:bodyPr/>
          <a:lstStyle/>
          <a:p>
            <a:endParaRPr lang="en-US"/>
          </a:p>
        </p:txBody>
      </p:sp>
      <p:sp>
        <p:nvSpPr>
          <p:cNvPr id="50" name="Rectangle 49">
            <a:extLst>
              <a:ext uri="{FF2B5EF4-FFF2-40B4-BE49-F238E27FC236}">
                <a16:creationId xmlns:a16="http://schemas.microsoft.com/office/drawing/2014/main" id="{0D1CB7BF-016C-4062-AC5A-0DC6F95F3507}"/>
              </a:ext>
            </a:extLst>
          </p:cNvPr>
          <p:cNvSpPr>
            <a:spLocks noGrp="1"/>
          </p:cNvSpPr>
          <p:nvPr/>
        </p:nvSpPr>
        <p:spPr>
          <a:xfrm>
            <a:off x="8039100" y="2381250"/>
            <a:ext cx="1676400" cy="495300"/>
          </a:xfrm>
          <a:prstGeom prst="rect">
            <a:avLst/>
          </a:prstGeom>
          <a:solidFill>
            <a:srgbClr val="2E9E72"/>
          </a:solidFill>
          <a:ln w="0">
            <a:solidFill>
              <a:srgbClr val="000000">
                <a:alpha val="0"/>
              </a:srgbClr>
            </a:solidFill>
            <a:prstDash val="solid"/>
          </a:ln>
        </p:spPr>
        <p:txBody>
          <a:bodyPr/>
          <a:lstStyle/>
          <a:p>
            <a:endParaRPr lang="en-US"/>
          </a:p>
        </p:txBody>
      </p:sp>
      <p:sp>
        <p:nvSpPr>
          <p:cNvPr id="51" name="Rectangle 50">
            <a:extLst>
              <a:ext uri="{FF2B5EF4-FFF2-40B4-BE49-F238E27FC236}">
                <a16:creationId xmlns:a16="http://schemas.microsoft.com/office/drawing/2014/main" id="{C369731B-F759-49E4-A219-2A5E352FA15A}"/>
              </a:ext>
            </a:extLst>
          </p:cNvPr>
          <p:cNvSpPr>
            <a:spLocks noGrp="1"/>
          </p:cNvSpPr>
          <p:nvPr/>
        </p:nvSpPr>
        <p:spPr>
          <a:xfrm>
            <a:off x="8172450" y="2533650"/>
            <a:ext cx="13906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Validate</a:t>
            </a:r>
          </a:p>
        </p:txBody>
      </p:sp>
      <p:sp>
        <p:nvSpPr>
          <p:cNvPr id="52" name="Rectangle 51">
            <a:extLst>
              <a:ext uri="{FF2B5EF4-FFF2-40B4-BE49-F238E27FC236}">
                <a16:creationId xmlns:a16="http://schemas.microsoft.com/office/drawing/2014/main" id="{1DC743B1-94A1-46B1-8D22-6EFF352DCE05}"/>
              </a:ext>
            </a:extLst>
          </p:cNvPr>
          <p:cNvSpPr>
            <a:spLocks noGrp="1"/>
          </p:cNvSpPr>
          <p:nvPr/>
        </p:nvSpPr>
        <p:spPr>
          <a:xfrm>
            <a:off x="8191500" y="3143250"/>
            <a:ext cx="152400" cy="152400"/>
          </a:xfrm>
          <a:prstGeom prst="rect">
            <a:avLst/>
          </a:prstGeom>
          <a:solidFill>
            <a:srgbClr val="2E9E72"/>
          </a:solidFill>
          <a:ln w="0">
            <a:solidFill>
              <a:srgbClr val="000000">
                <a:alpha val="0"/>
              </a:srgbClr>
            </a:solidFill>
            <a:prstDash val="solid"/>
          </a:ln>
        </p:spPr>
        <p:txBody>
          <a:bodyPr/>
          <a:lstStyle/>
          <a:p>
            <a:endParaRPr lang="en-US"/>
          </a:p>
        </p:txBody>
      </p:sp>
      <p:sp>
        <p:nvSpPr>
          <p:cNvPr id="53" name="Rectangle 52">
            <a:extLst>
              <a:ext uri="{FF2B5EF4-FFF2-40B4-BE49-F238E27FC236}">
                <a16:creationId xmlns:a16="http://schemas.microsoft.com/office/drawing/2014/main" id="{615CBAC6-9004-48EB-82A1-AA187216DF08}"/>
              </a:ext>
            </a:extLst>
          </p:cNvPr>
          <p:cNvSpPr>
            <a:spLocks noGrp="1"/>
          </p:cNvSpPr>
          <p:nvPr/>
        </p:nvSpPr>
        <p:spPr>
          <a:xfrm>
            <a:off x="8458200" y="31242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Unit test</a:t>
            </a:r>
          </a:p>
        </p:txBody>
      </p:sp>
      <p:sp>
        <p:nvSpPr>
          <p:cNvPr id="54" name="Rectangle 53">
            <a:extLst>
              <a:ext uri="{FF2B5EF4-FFF2-40B4-BE49-F238E27FC236}">
                <a16:creationId xmlns:a16="http://schemas.microsoft.com/office/drawing/2014/main" id="{F00165D7-A40A-42BE-85F5-1994B1D305D8}"/>
              </a:ext>
            </a:extLst>
          </p:cNvPr>
          <p:cNvSpPr>
            <a:spLocks noGrp="1"/>
          </p:cNvSpPr>
          <p:nvPr/>
        </p:nvSpPr>
        <p:spPr>
          <a:xfrm>
            <a:off x="8191500" y="3695700"/>
            <a:ext cx="152400" cy="152400"/>
          </a:xfrm>
          <a:prstGeom prst="rect">
            <a:avLst/>
          </a:prstGeom>
          <a:solidFill>
            <a:srgbClr val="2E9E72"/>
          </a:solidFill>
          <a:ln w="0">
            <a:solidFill>
              <a:srgbClr val="000000">
                <a:alpha val="0"/>
              </a:srgbClr>
            </a:solidFill>
            <a:prstDash val="solid"/>
          </a:ln>
        </p:spPr>
        <p:txBody>
          <a:bodyPr/>
          <a:lstStyle/>
          <a:p>
            <a:endParaRPr lang="en-US"/>
          </a:p>
        </p:txBody>
      </p:sp>
      <p:sp>
        <p:nvSpPr>
          <p:cNvPr id="55" name="Rectangle 54">
            <a:extLst>
              <a:ext uri="{FF2B5EF4-FFF2-40B4-BE49-F238E27FC236}">
                <a16:creationId xmlns:a16="http://schemas.microsoft.com/office/drawing/2014/main" id="{5B9435A3-2BD9-4401-8383-D18336B4F6DA}"/>
              </a:ext>
            </a:extLst>
          </p:cNvPr>
          <p:cNvSpPr>
            <a:spLocks noGrp="1"/>
          </p:cNvSpPr>
          <p:nvPr/>
        </p:nvSpPr>
        <p:spPr>
          <a:xfrm>
            <a:off x="8458200" y="36766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Regression</a:t>
            </a:r>
          </a:p>
        </p:txBody>
      </p:sp>
      <p:sp>
        <p:nvSpPr>
          <p:cNvPr id="56" name="Rectangle 55">
            <a:extLst>
              <a:ext uri="{FF2B5EF4-FFF2-40B4-BE49-F238E27FC236}">
                <a16:creationId xmlns:a16="http://schemas.microsoft.com/office/drawing/2014/main" id="{842B469E-D688-4EEA-B5BA-A1544D39E4EF}"/>
              </a:ext>
            </a:extLst>
          </p:cNvPr>
          <p:cNvSpPr>
            <a:spLocks noGrp="1"/>
          </p:cNvSpPr>
          <p:nvPr/>
        </p:nvSpPr>
        <p:spPr>
          <a:xfrm>
            <a:off x="8191500" y="4248150"/>
            <a:ext cx="152400" cy="152400"/>
          </a:xfrm>
          <a:prstGeom prst="rect">
            <a:avLst/>
          </a:prstGeom>
          <a:solidFill>
            <a:srgbClr val="2E9E72"/>
          </a:solidFill>
          <a:ln w="0">
            <a:solidFill>
              <a:srgbClr val="000000">
                <a:alpha val="0"/>
              </a:srgbClr>
            </a:solidFill>
            <a:prstDash val="solid"/>
          </a:ln>
        </p:spPr>
        <p:txBody>
          <a:bodyPr/>
          <a:lstStyle/>
          <a:p>
            <a:endParaRPr lang="en-US"/>
          </a:p>
        </p:txBody>
      </p:sp>
      <p:sp>
        <p:nvSpPr>
          <p:cNvPr id="57" name="Rectangle 56">
            <a:extLst>
              <a:ext uri="{FF2B5EF4-FFF2-40B4-BE49-F238E27FC236}">
                <a16:creationId xmlns:a16="http://schemas.microsoft.com/office/drawing/2014/main" id="{A8661E4A-FEEC-408E-95AD-C45AD99D4187}"/>
              </a:ext>
            </a:extLst>
          </p:cNvPr>
          <p:cNvSpPr>
            <a:spLocks noGrp="1"/>
          </p:cNvSpPr>
          <p:nvPr/>
        </p:nvSpPr>
        <p:spPr>
          <a:xfrm>
            <a:off x="8458200" y="42291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Defects</a:t>
            </a:r>
          </a:p>
        </p:txBody>
      </p:sp>
      <p:sp>
        <p:nvSpPr>
          <p:cNvPr id="58" name="Rectangle 57">
            <a:extLst>
              <a:ext uri="{FF2B5EF4-FFF2-40B4-BE49-F238E27FC236}">
                <a16:creationId xmlns:a16="http://schemas.microsoft.com/office/drawing/2014/main" id="{ADC011F3-EE01-4E14-8AF1-3E2423D6D034}"/>
              </a:ext>
            </a:extLst>
          </p:cNvPr>
          <p:cNvSpPr>
            <a:spLocks noGrp="1"/>
          </p:cNvSpPr>
          <p:nvPr/>
        </p:nvSpPr>
        <p:spPr>
          <a:xfrm>
            <a:off x="8191500" y="4800600"/>
            <a:ext cx="152400" cy="152400"/>
          </a:xfrm>
          <a:prstGeom prst="rect">
            <a:avLst/>
          </a:prstGeom>
          <a:solidFill>
            <a:srgbClr val="2E9E72"/>
          </a:solidFill>
          <a:ln w="0">
            <a:solidFill>
              <a:srgbClr val="000000">
                <a:alpha val="0"/>
              </a:srgbClr>
            </a:solidFill>
            <a:prstDash val="solid"/>
          </a:ln>
        </p:spPr>
        <p:txBody>
          <a:bodyPr/>
          <a:lstStyle/>
          <a:p>
            <a:endParaRPr lang="en-US"/>
          </a:p>
        </p:txBody>
      </p:sp>
      <p:sp>
        <p:nvSpPr>
          <p:cNvPr id="59" name="Rectangle 58">
            <a:extLst>
              <a:ext uri="{FF2B5EF4-FFF2-40B4-BE49-F238E27FC236}">
                <a16:creationId xmlns:a16="http://schemas.microsoft.com/office/drawing/2014/main" id="{6606A270-E48E-4FF9-B12B-5EFC6C79AC7C}"/>
              </a:ext>
            </a:extLst>
          </p:cNvPr>
          <p:cNvSpPr>
            <a:spLocks noGrp="1"/>
          </p:cNvSpPr>
          <p:nvPr/>
        </p:nvSpPr>
        <p:spPr>
          <a:xfrm>
            <a:off x="8458200" y="47815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Retest</a:t>
            </a:r>
          </a:p>
        </p:txBody>
      </p:sp>
      <p:sp>
        <p:nvSpPr>
          <p:cNvPr id="60" name="Rectangle 59">
            <a:extLst>
              <a:ext uri="{FF2B5EF4-FFF2-40B4-BE49-F238E27FC236}">
                <a16:creationId xmlns:a16="http://schemas.microsoft.com/office/drawing/2014/main" id="{7974FF23-1BDC-4826-9384-6715DEC7BF72}"/>
              </a:ext>
            </a:extLst>
          </p:cNvPr>
          <p:cNvSpPr>
            <a:spLocks noGrp="1"/>
          </p:cNvSpPr>
          <p:nvPr/>
        </p:nvSpPr>
        <p:spPr>
          <a:xfrm>
            <a:off x="9925050" y="2381250"/>
            <a:ext cx="1676400" cy="3124200"/>
          </a:xfrm>
          <a:prstGeom prst="rect">
            <a:avLst/>
          </a:prstGeom>
          <a:solidFill>
            <a:srgbClr val="F9FBFD"/>
          </a:solidFill>
          <a:ln w="9525">
            <a:solidFill>
              <a:srgbClr val="C8D5E3"/>
            </a:solidFill>
            <a:prstDash val="solid"/>
          </a:ln>
        </p:spPr>
        <p:txBody>
          <a:bodyPr/>
          <a:lstStyle/>
          <a:p>
            <a:endParaRPr lang="en-US"/>
          </a:p>
        </p:txBody>
      </p:sp>
      <p:sp>
        <p:nvSpPr>
          <p:cNvPr id="61" name="Rectangle 60">
            <a:extLst>
              <a:ext uri="{FF2B5EF4-FFF2-40B4-BE49-F238E27FC236}">
                <a16:creationId xmlns:a16="http://schemas.microsoft.com/office/drawing/2014/main" id="{55A1EA6D-3EB2-49D9-BA37-676FCFA14BB4}"/>
              </a:ext>
            </a:extLst>
          </p:cNvPr>
          <p:cNvSpPr>
            <a:spLocks noGrp="1"/>
          </p:cNvSpPr>
          <p:nvPr/>
        </p:nvSpPr>
        <p:spPr>
          <a:xfrm>
            <a:off x="9925050" y="2381250"/>
            <a:ext cx="1676400" cy="495300"/>
          </a:xfrm>
          <a:prstGeom prst="rect">
            <a:avLst/>
          </a:prstGeom>
          <a:solidFill>
            <a:srgbClr val="35506B"/>
          </a:solidFill>
          <a:ln w="0">
            <a:solidFill>
              <a:srgbClr val="000000">
                <a:alpha val="0"/>
              </a:srgbClr>
            </a:solidFill>
            <a:prstDash val="solid"/>
          </a:ln>
        </p:spPr>
        <p:txBody>
          <a:bodyPr/>
          <a:lstStyle/>
          <a:p>
            <a:endParaRPr lang="en-US"/>
          </a:p>
        </p:txBody>
      </p:sp>
      <p:sp>
        <p:nvSpPr>
          <p:cNvPr id="62" name="Rectangle 61">
            <a:extLst>
              <a:ext uri="{FF2B5EF4-FFF2-40B4-BE49-F238E27FC236}">
                <a16:creationId xmlns:a16="http://schemas.microsoft.com/office/drawing/2014/main" id="{ED33DBA6-CB8F-4C59-8EFE-514D8AE0385C}"/>
              </a:ext>
            </a:extLst>
          </p:cNvPr>
          <p:cNvSpPr>
            <a:spLocks noGrp="1"/>
          </p:cNvSpPr>
          <p:nvPr/>
        </p:nvSpPr>
        <p:spPr>
          <a:xfrm>
            <a:off x="10058400" y="2533650"/>
            <a:ext cx="13906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1">
                <a:solidFill>
                  <a:srgbClr val="FFFFFF"/>
                </a:solidFill>
                <a:latin typeface="Aptos Display"/>
                <a:ea typeface="Aptos Display"/>
                <a:cs typeface="Aptos Display"/>
              </a:defRPr>
            </a:pPr>
            <a:r>
              <a:rPr sz="1200" b="1">
                <a:solidFill>
                  <a:srgbClr val="FFFFFF"/>
                </a:solidFill>
                <a:latin typeface="Aptos Display"/>
                <a:ea typeface="Aptos Display"/>
                <a:cs typeface="Aptos Display"/>
              </a:rPr>
              <a:t>Deploy &amp; Stabilize</a:t>
            </a:r>
          </a:p>
        </p:txBody>
      </p:sp>
      <p:sp>
        <p:nvSpPr>
          <p:cNvPr id="63" name="Rectangle 62">
            <a:extLst>
              <a:ext uri="{FF2B5EF4-FFF2-40B4-BE49-F238E27FC236}">
                <a16:creationId xmlns:a16="http://schemas.microsoft.com/office/drawing/2014/main" id="{B35126BD-920D-4280-9018-D3ED31AB7F51}"/>
              </a:ext>
            </a:extLst>
          </p:cNvPr>
          <p:cNvSpPr>
            <a:spLocks noGrp="1"/>
          </p:cNvSpPr>
          <p:nvPr/>
        </p:nvSpPr>
        <p:spPr>
          <a:xfrm>
            <a:off x="10077450" y="3143250"/>
            <a:ext cx="152400" cy="152400"/>
          </a:xfrm>
          <a:prstGeom prst="rect">
            <a:avLst/>
          </a:prstGeom>
          <a:solidFill>
            <a:srgbClr val="35506B"/>
          </a:solidFill>
          <a:ln w="0">
            <a:solidFill>
              <a:srgbClr val="000000">
                <a:alpha val="0"/>
              </a:srgbClr>
            </a:solidFill>
            <a:prstDash val="solid"/>
          </a:ln>
        </p:spPr>
        <p:txBody>
          <a:bodyPr/>
          <a:lstStyle/>
          <a:p>
            <a:endParaRPr lang="en-US"/>
          </a:p>
        </p:txBody>
      </p:sp>
      <p:sp>
        <p:nvSpPr>
          <p:cNvPr id="64" name="Rectangle 63">
            <a:extLst>
              <a:ext uri="{FF2B5EF4-FFF2-40B4-BE49-F238E27FC236}">
                <a16:creationId xmlns:a16="http://schemas.microsoft.com/office/drawing/2014/main" id="{FE4584F5-5803-431B-B6E1-451A14D82C60}"/>
              </a:ext>
            </a:extLst>
          </p:cNvPr>
          <p:cNvSpPr>
            <a:spLocks noGrp="1"/>
          </p:cNvSpPr>
          <p:nvPr/>
        </p:nvSpPr>
        <p:spPr>
          <a:xfrm>
            <a:off x="10344150" y="31242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Release readiness</a:t>
            </a:r>
          </a:p>
        </p:txBody>
      </p:sp>
      <p:sp>
        <p:nvSpPr>
          <p:cNvPr id="65" name="Rectangle 64">
            <a:extLst>
              <a:ext uri="{FF2B5EF4-FFF2-40B4-BE49-F238E27FC236}">
                <a16:creationId xmlns:a16="http://schemas.microsoft.com/office/drawing/2014/main" id="{A4025672-8805-4EF9-BB8D-1A8DC2AA0121}"/>
              </a:ext>
            </a:extLst>
          </p:cNvPr>
          <p:cNvSpPr>
            <a:spLocks noGrp="1"/>
          </p:cNvSpPr>
          <p:nvPr/>
        </p:nvSpPr>
        <p:spPr>
          <a:xfrm>
            <a:off x="10077450" y="3695700"/>
            <a:ext cx="152400" cy="152400"/>
          </a:xfrm>
          <a:prstGeom prst="rect">
            <a:avLst/>
          </a:prstGeom>
          <a:solidFill>
            <a:srgbClr val="35506B"/>
          </a:solidFill>
          <a:ln w="0">
            <a:solidFill>
              <a:srgbClr val="000000">
                <a:alpha val="0"/>
              </a:srgbClr>
            </a:solidFill>
            <a:prstDash val="solid"/>
          </a:ln>
        </p:spPr>
        <p:txBody>
          <a:bodyPr/>
          <a:lstStyle/>
          <a:p>
            <a:endParaRPr lang="en-US"/>
          </a:p>
        </p:txBody>
      </p:sp>
      <p:sp>
        <p:nvSpPr>
          <p:cNvPr id="66" name="Rectangle 65">
            <a:extLst>
              <a:ext uri="{FF2B5EF4-FFF2-40B4-BE49-F238E27FC236}">
                <a16:creationId xmlns:a16="http://schemas.microsoft.com/office/drawing/2014/main" id="{EEAAE138-AB2F-4EA0-9D05-C1DFD7766C20}"/>
              </a:ext>
            </a:extLst>
          </p:cNvPr>
          <p:cNvSpPr>
            <a:spLocks noGrp="1"/>
          </p:cNvSpPr>
          <p:nvPr/>
        </p:nvSpPr>
        <p:spPr>
          <a:xfrm>
            <a:off x="10344150" y="36766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Cutover</a:t>
            </a:r>
          </a:p>
        </p:txBody>
      </p:sp>
      <p:sp>
        <p:nvSpPr>
          <p:cNvPr id="67" name="Rectangle 66">
            <a:extLst>
              <a:ext uri="{FF2B5EF4-FFF2-40B4-BE49-F238E27FC236}">
                <a16:creationId xmlns:a16="http://schemas.microsoft.com/office/drawing/2014/main" id="{102A863F-C4F8-4974-8946-F24955383E27}"/>
              </a:ext>
            </a:extLst>
          </p:cNvPr>
          <p:cNvSpPr>
            <a:spLocks noGrp="1"/>
          </p:cNvSpPr>
          <p:nvPr/>
        </p:nvSpPr>
        <p:spPr>
          <a:xfrm>
            <a:off x="10077450" y="4248150"/>
            <a:ext cx="152400" cy="152400"/>
          </a:xfrm>
          <a:prstGeom prst="rect">
            <a:avLst/>
          </a:prstGeom>
          <a:solidFill>
            <a:srgbClr val="35506B"/>
          </a:solidFill>
          <a:ln w="0">
            <a:solidFill>
              <a:srgbClr val="000000">
                <a:alpha val="0"/>
              </a:srgbClr>
            </a:solidFill>
            <a:prstDash val="solid"/>
          </a:ln>
        </p:spPr>
        <p:txBody>
          <a:bodyPr/>
          <a:lstStyle/>
          <a:p>
            <a:endParaRPr lang="en-US"/>
          </a:p>
        </p:txBody>
      </p:sp>
      <p:sp>
        <p:nvSpPr>
          <p:cNvPr id="68" name="Rectangle 67">
            <a:extLst>
              <a:ext uri="{FF2B5EF4-FFF2-40B4-BE49-F238E27FC236}">
                <a16:creationId xmlns:a16="http://schemas.microsoft.com/office/drawing/2014/main" id="{94EFE818-6631-42B7-9462-9B0E01CADD9C}"/>
              </a:ext>
            </a:extLst>
          </p:cNvPr>
          <p:cNvSpPr>
            <a:spLocks noGrp="1"/>
          </p:cNvSpPr>
          <p:nvPr/>
        </p:nvSpPr>
        <p:spPr>
          <a:xfrm>
            <a:off x="10344150" y="422910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Hypercare</a:t>
            </a:r>
          </a:p>
        </p:txBody>
      </p:sp>
      <p:sp>
        <p:nvSpPr>
          <p:cNvPr id="69" name="Rectangle 68">
            <a:extLst>
              <a:ext uri="{FF2B5EF4-FFF2-40B4-BE49-F238E27FC236}">
                <a16:creationId xmlns:a16="http://schemas.microsoft.com/office/drawing/2014/main" id="{89B28184-A876-4D79-AD33-87BFEEE56B97}"/>
              </a:ext>
            </a:extLst>
          </p:cNvPr>
          <p:cNvSpPr>
            <a:spLocks noGrp="1"/>
          </p:cNvSpPr>
          <p:nvPr/>
        </p:nvSpPr>
        <p:spPr>
          <a:xfrm>
            <a:off x="10077450" y="4800600"/>
            <a:ext cx="152400" cy="152400"/>
          </a:xfrm>
          <a:prstGeom prst="rect">
            <a:avLst/>
          </a:prstGeom>
          <a:solidFill>
            <a:srgbClr val="35506B"/>
          </a:solidFill>
          <a:ln w="0">
            <a:solidFill>
              <a:srgbClr val="000000">
                <a:alpha val="0"/>
              </a:srgbClr>
            </a:solidFill>
            <a:prstDash val="solid"/>
          </a:ln>
        </p:spPr>
        <p:txBody>
          <a:bodyPr/>
          <a:lstStyle/>
          <a:p>
            <a:endParaRPr lang="en-US"/>
          </a:p>
        </p:txBody>
      </p:sp>
      <p:sp>
        <p:nvSpPr>
          <p:cNvPr id="70" name="Rectangle 69">
            <a:extLst>
              <a:ext uri="{FF2B5EF4-FFF2-40B4-BE49-F238E27FC236}">
                <a16:creationId xmlns:a16="http://schemas.microsoft.com/office/drawing/2014/main" id="{489AA347-5B06-49AD-ADEF-8209B0952EA8}"/>
              </a:ext>
            </a:extLst>
          </p:cNvPr>
          <p:cNvSpPr>
            <a:spLocks noGrp="1"/>
          </p:cNvSpPr>
          <p:nvPr/>
        </p:nvSpPr>
        <p:spPr>
          <a:xfrm>
            <a:off x="10344150" y="4781550"/>
            <a:ext cx="108585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02235"/>
                </a:solidFill>
                <a:latin typeface="Aptos"/>
                <a:ea typeface="Aptos"/>
                <a:cs typeface="Aptos"/>
              </a:defRPr>
            </a:pPr>
            <a:r>
              <a:rPr sz="1125" b="1">
                <a:solidFill>
                  <a:srgbClr val="102235"/>
                </a:solidFill>
                <a:latin typeface="Aptos"/>
                <a:ea typeface="Aptos"/>
                <a:cs typeface="Aptos"/>
              </a:rPr>
              <a:t>Closure</a:t>
            </a:r>
          </a:p>
        </p:txBody>
      </p:sp>
      <p:sp>
        <p:nvSpPr>
          <p:cNvPr id="71" name="Rectangle 70">
            <a:extLst>
              <a:ext uri="{FF2B5EF4-FFF2-40B4-BE49-F238E27FC236}">
                <a16:creationId xmlns:a16="http://schemas.microsoft.com/office/drawing/2014/main" id="{FF5AC485-17CC-4280-8E66-A3DC50F263D2}"/>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72" name="Rectangle 71">
            <a:extLst>
              <a:ext uri="{FF2B5EF4-FFF2-40B4-BE49-F238E27FC236}">
                <a16:creationId xmlns:a16="http://schemas.microsoft.com/office/drawing/2014/main" id="{62AB7A2C-AB2F-4A2F-ADF5-788A31401311}"/>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06 / 10</a:t>
            </a:r>
          </a:p>
        </p:txBody>
      </p:sp>
      <p:sp>
        <p:nvSpPr>
          <p:cNvPr id="73" name="Rectangle 72">
            <a:extLst>
              <a:ext uri="{FF2B5EF4-FFF2-40B4-BE49-F238E27FC236}">
                <a16:creationId xmlns:a16="http://schemas.microsoft.com/office/drawing/2014/main" id="{771FA13E-B8AA-4A0E-9B56-EA62B9540355}"/>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900768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40E3FAB5-9121-495A-9F66-02503C54A7BB}"/>
              </a:ext>
            </a:extLst>
          </p:cNvPr>
          <p:cNvSpPr>
            <a:spLocks noGrp="1"/>
          </p:cNvSpPr>
          <p:nvPr/>
        </p:nvSpPr>
        <p:spPr>
          <a:xfrm>
            <a:off x="0" y="0"/>
            <a:ext cx="12192000" cy="6858000"/>
          </a:xfrm>
          <a:prstGeom prst="rect">
            <a:avLst/>
          </a:prstGeom>
          <a:solidFill>
            <a:srgbClr val="F3F7FB"/>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4393E831-2066-4197-AB1D-5B11E0CF9D5E}"/>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Wave-Based Delivery Model</a:t>
            </a:r>
          </a:p>
        </p:txBody>
      </p:sp>
      <p:sp>
        <p:nvSpPr>
          <p:cNvPr id="3" name="Rectangle 2">
            <a:extLst>
              <a:ext uri="{FF2B5EF4-FFF2-40B4-BE49-F238E27FC236}">
                <a16:creationId xmlns:a16="http://schemas.microsoft.com/office/drawing/2014/main" id="{BC4A6F96-6A6C-432F-AED4-FBF0AD7DE3ED}"/>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Wave-based execution is the operating engine behind controlled remediation</a:t>
            </a:r>
          </a:p>
        </p:txBody>
      </p:sp>
      <p:sp>
        <p:nvSpPr>
          <p:cNvPr id="4" name="Rectangle 3">
            <a:extLst>
              <a:ext uri="{FF2B5EF4-FFF2-40B4-BE49-F238E27FC236}">
                <a16:creationId xmlns:a16="http://schemas.microsoft.com/office/drawing/2014/main" id="{186255A2-DA0F-48B8-82A7-E59C0FD8353A}"/>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Each wave moves from selected scope to release-ready status with explicit quality and readiness gates.</a:t>
            </a:r>
          </a:p>
        </p:txBody>
      </p:sp>
      <p:sp>
        <p:nvSpPr>
          <p:cNvPr id="5" name="Rectangle 4">
            <a:extLst>
              <a:ext uri="{FF2B5EF4-FFF2-40B4-BE49-F238E27FC236}">
                <a16:creationId xmlns:a16="http://schemas.microsoft.com/office/drawing/2014/main" id="{A48B9406-365C-449D-831D-F951CAA4E761}"/>
              </a:ext>
            </a:extLst>
          </p:cNvPr>
          <p:cNvSpPr>
            <a:spLocks noGrp="1"/>
          </p:cNvSpPr>
          <p:nvPr/>
        </p:nvSpPr>
        <p:spPr>
          <a:xfrm>
            <a:off x="666750" y="2857500"/>
            <a:ext cx="1619250" cy="1466850"/>
          </a:xfrm>
          <a:prstGeom prst="rect">
            <a:avLst/>
          </a:prstGeom>
          <a:solidFill>
            <a:srgbClr val="FFFFFF"/>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F1FCD702-E492-41D2-B6D4-DCA0A7B679A8}"/>
              </a:ext>
            </a:extLst>
          </p:cNvPr>
          <p:cNvSpPr>
            <a:spLocks noGrp="1"/>
          </p:cNvSpPr>
          <p:nvPr/>
        </p:nvSpPr>
        <p:spPr>
          <a:xfrm>
            <a:off x="666750" y="2857500"/>
            <a:ext cx="57150" cy="1466850"/>
          </a:xfrm>
          <a:prstGeom prst="rect">
            <a:avLst/>
          </a:prstGeom>
          <a:solidFill>
            <a:srgbClr val="4B8BFF"/>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C50B534E-B155-4B0B-9BF8-B5F16960E8D7}"/>
              </a:ext>
            </a:extLst>
          </p:cNvPr>
          <p:cNvSpPr>
            <a:spLocks noGrp="1"/>
          </p:cNvSpPr>
          <p:nvPr/>
        </p:nvSpPr>
        <p:spPr>
          <a:xfrm>
            <a:off x="857250" y="3009900"/>
            <a:ext cx="1314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Selected Scope</a:t>
            </a:r>
          </a:p>
        </p:txBody>
      </p:sp>
      <p:sp>
        <p:nvSpPr>
          <p:cNvPr id="8" name="Rectangle 7">
            <a:extLst>
              <a:ext uri="{FF2B5EF4-FFF2-40B4-BE49-F238E27FC236}">
                <a16:creationId xmlns:a16="http://schemas.microsoft.com/office/drawing/2014/main" id="{FEB6DC16-203B-44B8-9DEA-8DBBB028FE74}"/>
              </a:ext>
            </a:extLst>
          </p:cNvPr>
          <p:cNvSpPr>
            <a:spLocks noGrp="1"/>
          </p:cNvSpPr>
          <p:nvPr/>
        </p:nvSpPr>
        <p:spPr>
          <a:xfrm>
            <a:off x="857250" y="3314700"/>
            <a:ext cx="12954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Choose objects based on business criticality, dependencies, and migration timing.</a:t>
            </a:r>
          </a:p>
        </p:txBody>
      </p:sp>
      <p:sp>
        <p:nvSpPr>
          <p:cNvPr id="9" name="Rectangle 8">
            <a:extLst>
              <a:ext uri="{FF2B5EF4-FFF2-40B4-BE49-F238E27FC236}">
                <a16:creationId xmlns:a16="http://schemas.microsoft.com/office/drawing/2014/main" id="{F4A850DD-90C1-459F-AEA1-88C1ACB8C2EE}"/>
              </a:ext>
            </a:extLst>
          </p:cNvPr>
          <p:cNvSpPr>
            <a:spLocks noGrp="1"/>
          </p:cNvSpPr>
          <p:nvPr/>
        </p:nvSpPr>
        <p:spPr>
          <a:xfrm>
            <a:off x="2286000" y="3581400"/>
            <a:ext cx="171450" cy="28575"/>
          </a:xfrm>
          <a:prstGeom prst="rect">
            <a:avLst/>
          </a:prstGeom>
          <a:solidFill>
            <a:srgbClr val="C8D5E3"/>
          </a:solidFill>
          <a:ln w="0">
            <a:solidFill>
              <a:srgbClr val="000000">
                <a:alpha val="0"/>
              </a:srgbClr>
            </a:solidFill>
            <a:prstDash val="solid"/>
          </a:ln>
        </p:spPr>
        <p:txBody>
          <a:bodyPr/>
          <a:lstStyle/>
          <a:p>
            <a:endParaRPr lang="en-US"/>
          </a:p>
        </p:txBody>
      </p:sp>
      <p:sp>
        <p:nvSpPr>
          <p:cNvPr id="10" name="Rectangle 9">
            <a:extLst>
              <a:ext uri="{FF2B5EF4-FFF2-40B4-BE49-F238E27FC236}">
                <a16:creationId xmlns:a16="http://schemas.microsoft.com/office/drawing/2014/main" id="{51AF5268-6483-413D-AC0D-617D52CD2195}"/>
              </a:ext>
            </a:extLst>
          </p:cNvPr>
          <p:cNvSpPr>
            <a:spLocks noGrp="1"/>
          </p:cNvSpPr>
          <p:nvPr/>
        </p:nvSpPr>
        <p:spPr>
          <a:xfrm>
            <a:off x="2457450" y="3543300"/>
            <a:ext cx="1619250" cy="1466850"/>
          </a:xfrm>
          <a:prstGeom prst="rect">
            <a:avLst/>
          </a:prstGeom>
          <a:solidFill>
            <a:srgbClr val="FFFFFF"/>
          </a:solidFill>
          <a:ln w="9525">
            <a:solidFill>
              <a:srgbClr val="C8D5E3"/>
            </a:solidFill>
            <a:prstDash val="solid"/>
          </a:ln>
        </p:spPr>
        <p:txBody>
          <a:bodyPr/>
          <a:lstStyle/>
          <a:p>
            <a:endParaRPr lang="en-US"/>
          </a:p>
        </p:txBody>
      </p:sp>
      <p:sp>
        <p:nvSpPr>
          <p:cNvPr id="11" name="Rectangle 10">
            <a:extLst>
              <a:ext uri="{FF2B5EF4-FFF2-40B4-BE49-F238E27FC236}">
                <a16:creationId xmlns:a16="http://schemas.microsoft.com/office/drawing/2014/main" id="{B3A4009C-F0A1-4A15-B3FB-58268F572DF4}"/>
              </a:ext>
            </a:extLst>
          </p:cNvPr>
          <p:cNvSpPr>
            <a:spLocks noGrp="1"/>
          </p:cNvSpPr>
          <p:nvPr/>
        </p:nvSpPr>
        <p:spPr>
          <a:xfrm>
            <a:off x="2457450" y="3543300"/>
            <a:ext cx="57150" cy="1466850"/>
          </a:xfrm>
          <a:prstGeom prst="rect">
            <a:avLst/>
          </a:prstGeom>
          <a:solidFill>
            <a:srgbClr val="4CD7C6"/>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DA7D7B41-6683-499A-8CAD-4A1B8CAE57FE}"/>
              </a:ext>
            </a:extLst>
          </p:cNvPr>
          <p:cNvSpPr>
            <a:spLocks noGrp="1"/>
          </p:cNvSpPr>
          <p:nvPr/>
        </p:nvSpPr>
        <p:spPr>
          <a:xfrm>
            <a:off x="2647950" y="3695700"/>
            <a:ext cx="1314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Design Review</a:t>
            </a:r>
          </a:p>
        </p:txBody>
      </p:sp>
      <p:sp>
        <p:nvSpPr>
          <p:cNvPr id="13" name="Rectangle 12">
            <a:extLst>
              <a:ext uri="{FF2B5EF4-FFF2-40B4-BE49-F238E27FC236}">
                <a16:creationId xmlns:a16="http://schemas.microsoft.com/office/drawing/2014/main" id="{B5525844-48C7-4CBB-90AD-A03EF1963889}"/>
              </a:ext>
            </a:extLst>
          </p:cNvPr>
          <p:cNvSpPr>
            <a:spLocks noGrp="1"/>
          </p:cNvSpPr>
          <p:nvPr/>
        </p:nvSpPr>
        <p:spPr>
          <a:xfrm>
            <a:off x="2647950" y="4000500"/>
            <a:ext cx="12954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Confirm remediation path, architecture fit, and exception handling.</a:t>
            </a:r>
          </a:p>
        </p:txBody>
      </p:sp>
      <p:sp>
        <p:nvSpPr>
          <p:cNvPr id="14" name="Rectangle 13">
            <a:extLst>
              <a:ext uri="{FF2B5EF4-FFF2-40B4-BE49-F238E27FC236}">
                <a16:creationId xmlns:a16="http://schemas.microsoft.com/office/drawing/2014/main" id="{39F7F6D1-9723-4A0A-81F4-A93A5C7D54FA}"/>
              </a:ext>
            </a:extLst>
          </p:cNvPr>
          <p:cNvSpPr>
            <a:spLocks noGrp="1"/>
          </p:cNvSpPr>
          <p:nvPr/>
        </p:nvSpPr>
        <p:spPr>
          <a:xfrm>
            <a:off x="4076700" y="4267200"/>
            <a:ext cx="171450" cy="28575"/>
          </a:xfrm>
          <a:prstGeom prst="rect">
            <a:avLst/>
          </a:prstGeom>
          <a:solidFill>
            <a:srgbClr val="C8D5E3"/>
          </a:solidFill>
          <a:ln w="0">
            <a:solidFill>
              <a:srgbClr val="000000">
                <a:alpha val="0"/>
              </a:srgbClr>
            </a:solidFill>
            <a:prstDash val="solid"/>
          </a:ln>
        </p:spPr>
        <p:txBody>
          <a:bodyPr/>
          <a:lstStyle/>
          <a:p>
            <a:endParaRPr lang="en-US"/>
          </a:p>
        </p:txBody>
      </p:sp>
      <p:sp>
        <p:nvSpPr>
          <p:cNvPr id="15" name="Rectangle 14">
            <a:extLst>
              <a:ext uri="{FF2B5EF4-FFF2-40B4-BE49-F238E27FC236}">
                <a16:creationId xmlns:a16="http://schemas.microsoft.com/office/drawing/2014/main" id="{746F700A-DB6E-4D94-A600-9A2CC7B72AAB}"/>
              </a:ext>
            </a:extLst>
          </p:cNvPr>
          <p:cNvSpPr>
            <a:spLocks noGrp="1"/>
          </p:cNvSpPr>
          <p:nvPr/>
        </p:nvSpPr>
        <p:spPr>
          <a:xfrm>
            <a:off x="4248150" y="2857500"/>
            <a:ext cx="1619250" cy="1466850"/>
          </a:xfrm>
          <a:prstGeom prst="rect">
            <a:avLst/>
          </a:prstGeom>
          <a:solidFill>
            <a:srgbClr val="FFFFFF"/>
          </a:solidFill>
          <a:ln w="9525">
            <a:solidFill>
              <a:srgbClr val="C8D5E3"/>
            </a:solidFill>
            <a:prstDash val="solid"/>
          </a:ln>
        </p:spPr>
        <p:txBody>
          <a:bodyPr/>
          <a:lstStyle/>
          <a:p>
            <a:endParaRPr lang="en-US"/>
          </a:p>
        </p:txBody>
      </p:sp>
      <p:sp>
        <p:nvSpPr>
          <p:cNvPr id="16" name="Rectangle 15">
            <a:extLst>
              <a:ext uri="{FF2B5EF4-FFF2-40B4-BE49-F238E27FC236}">
                <a16:creationId xmlns:a16="http://schemas.microsoft.com/office/drawing/2014/main" id="{C6B1C893-7963-4DA1-A2C3-C4DE8345FB5C}"/>
              </a:ext>
            </a:extLst>
          </p:cNvPr>
          <p:cNvSpPr>
            <a:spLocks noGrp="1"/>
          </p:cNvSpPr>
          <p:nvPr/>
        </p:nvSpPr>
        <p:spPr>
          <a:xfrm>
            <a:off x="4248150" y="2857500"/>
            <a:ext cx="57150" cy="1466850"/>
          </a:xfrm>
          <a:prstGeom prst="rect">
            <a:avLst/>
          </a:prstGeom>
          <a:solidFill>
            <a:srgbClr val="E8B04B"/>
          </a:solidFill>
          <a:ln w="0">
            <a:solidFill>
              <a:srgbClr val="000000">
                <a:alpha val="0"/>
              </a:srgbClr>
            </a:solidFill>
            <a:prstDash val="solid"/>
          </a:ln>
        </p:spPr>
        <p:txBody>
          <a:bodyPr/>
          <a:lstStyle/>
          <a:p>
            <a:endParaRPr lang="en-US"/>
          </a:p>
        </p:txBody>
      </p:sp>
      <p:sp>
        <p:nvSpPr>
          <p:cNvPr id="17" name="Rectangle 16">
            <a:extLst>
              <a:ext uri="{FF2B5EF4-FFF2-40B4-BE49-F238E27FC236}">
                <a16:creationId xmlns:a16="http://schemas.microsoft.com/office/drawing/2014/main" id="{5401B967-8EB1-423D-A792-A6C5DBCC6D9C}"/>
              </a:ext>
            </a:extLst>
          </p:cNvPr>
          <p:cNvSpPr>
            <a:spLocks noGrp="1"/>
          </p:cNvSpPr>
          <p:nvPr/>
        </p:nvSpPr>
        <p:spPr>
          <a:xfrm>
            <a:off x="4438650" y="3009900"/>
            <a:ext cx="1314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Remediation</a:t>
            </a:r>
          </a:p>
        </p:txBody>
      </p:sp>
      <p:sp>
        <p:nvSpPr>
          <p:cNvPr id="18" name="Rectangle 17">
            <a:extLst>
              <a:ext uri="{FF2B5EF4-FFF2-40B4-BE49-F238E27FC236}">
                <a16:creationId xmlns:a16="http://schemas.microsoft.com/office/drawing/2014/main" id="{7A30CF16-1807-4845-BFF3-9BC54BA3AE6D}"/>
              </a:ext>
            </a:extLst>
          </p:cNvPr>
          <p:cNvSpPr>
            <a:spLocks noGrp="1"/>
          </p:cNvSpPr>
          <p:nvPr/>
        </p:nvSpPr>
        <p:spPr>
          <a:xfrm>
            <a:off x="4438650" y="3314700"/>
            <a:ext cx="12954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Refactor, adapt, replace, or retire custom objects in a controlled batch.</a:t>
            </a:r>
          </a:p>
        </p:txBody>
      </p:sp>
      <p:sp>
        <p:nvSpPr>
          <p:cNvPr id="19" name="Rectangle 18">
            <a:extLst>
              <a:ext uri="{FF2B5EF4-FFF2-40B4-BE49-F238E27FC236}">
                <a16:creationId xmlns:a16="http://schemas.microsoft.com/office/drawing/2014/main" id="{E648CFF0-A3A4-4FB2-BD7D-DB55014CF6E4}"/>
              </a:ext>
            </a:extLst>
          </p:cNvPr>
          <p:cNvSpPr>
            <a:spLocks noGrp="1"/>
          </p:cNvSpPr>
          <p:nvPr/>
        </p:nvSpPr>
        <p:spPr>
          <a:xfrm>
            <a:off x="5867400" y="3581400"/>
            <a:ext cx="171450" cy="28575"/>
          </a:xfrm>
          <a:prstGeom prst="rect">
            <a:avLst/>
          </a:prstGeom>
          <a:solidFill>
            <a:srgbClr val="C8D5E3"/>
          </a:solidFill>
          <a:ln w="0">
            <a:solidFill>
              <a:srgbClr val="000000">
                <a:alpha val="0"/>
              </a:srgbClr>
            </a:solidFill>
            <a:prstDash val="solid"/>
          </a:ln>
        </p:spPr>
        <p:txBody>
          <a:bodyPr/>
          <a:lstStyle/>
          <a:p>
            <a:endParaRPr lang="en-US"/>
          </a:p>
        </p:txBody>
      </p:sp>
      <p:sp>
        <p:nvSpPr>
          <p:cNvPr id="20" name="Rectangle 19">
            <a:extLst>
              <a:ext uri="{FF2B5EF4-FFF2-40B4-BE49-F238E27FC236}">
                <a16:creationId xmlns:a16="http://schemas.microsoft.com/office/drawing/2014/main" id="{ABA2440B-9699-4E1D-9DDC-138237E37BD7}"/>
              </a:ext>
            </a:extLst>
          </p:cNvPr>
          <p:cNvSpPr>
            <a:spLocks noGrp="1"/>
          </p:cNvSpPr>
          <p:nvPr/>
        </p:nvSpPr>
        <p:spPr>
          <a:xfrm>
            <a:off x="6038850" y="3543300"/>
            <a:ext cx="1619250" cy="1466850"/>
          </a:xfrm>
          <a:prstGeom prst="rect">
            <a:avLst/>
          </a:prstGeom>
          <a:solidFill>
            <a:srgbClr val="FFFFFF"/>
          </a:solidFill>
          <a:ln w="9525">
            <a:solidFill>
              <a:srgbClr val="C8D5E3"/>
            </a:solidFill>
            <a:prstDash val="solid"/>
          </a:ln>
        </p:spPr>
        <p:txBody>
          <a:bodyPr/>
          <a:lstStyle/>
          <a:p>
            <a:endParaRPr lang="en-US"/>
          </a:p>
        </p:txBody>
      </p:sp>
      <p:sp>
        <p:nvSpPr>
          <p:cNvPr id="21" name="Rectangle 20">
            <a:extLst>
              <a:ext uri="{FF2B5EF4-FFF2-40B4-BE49-F238E27FC236}">
                <a16:creationId xmlns:a16="http://schemas.microsoft.com/office/drawing/2014/main" id="{C4E4B384-0F5C-4FDC-BA61-19105170EE95}"/>
              </a:ext>
            </a:extLst>
          </p:cNvPr>
          <p:cNvSpPr>
            <a:spLocks noGrp="1"/>
          </p:cNvSpPr>
          <p:nvPr/>
        </p:nvSpPr>
        <p:spPr>
          <a:xfrm>
            <a:off x="6038850" y="3543300"/>
            <a:ext cx="57150" cy="1466850"/>
          </a:xfrm>
          <a:prstGeom prst="rect">
            <a:avLst/>
          </a:prstGeom>
          <a:solidFill>
            <a:srgbClr val="F26B5B"/>
          </a:solidFill>
          <a:ln w="0">
            <a:solidFill>
              <a:srgbClr val="000000">
                <a:alpha val="0"/>
              </a:srgbClr>
            </a:solidFill>
            <a:prstDash val="solid"/>
          </a:ln>
        </p:spPr>
        <p:txBody>
          <a:bodyPr/>
          <a:lstStyle/>
          <a:p>
            <a:endParaRPr lang="en-US"/>
          </a:p>
        </p:txBody>
      </p:sp>
      <p:sp>
        <p:nvSpPr>
          <p:cNvPr id="22" name="Rectangle 21">
            <a:extLst>
              <a:ext uri="{FF2B5EF4-FFF2-40B4-BE49-F238E27FC236}">
                <a16:creationId xmlns:a16="http://schemas.microsoft.com/office/drawing/2014/main" id="{0F983EEA-263E-407D-8929-A193E19B346C}"/>
              </a:ext>
            </a:extLst>
          </p:cNvPr>
          <p:cNvSpPr>
            <a:spLocks noGrp="1"/>
          </p:cNvSpPr>
          <p:nvPr/>
        </p:nvSpPr>
        <p:spPr>
          <a:xfrm>
            <a:off x="6229350" y="3695700"/>
            <a:ext cx="1314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Review &amp; Unit Test</a:t>
            </a:r>
          </a:p>
        </p:txBody>
      </p:sp>
      <p:sp>
        <p:nvSpPr>
          <p:cNvPr id="23" name="Rectangle 22">
            <a:extLst>
              <a:ext uri="{FF2B5EF4-FFF2-40B4-BE49-F238E27FC236}">
                <a16:creationId xmlns:a16="http://schemas.microsoft.com/office/drawing/2014/main" id="{B13F054B-BB6A-4E2A-A02B-CEA2F7556935}"/>
              </a:ext>
            </a:extLst>
          </p:cNvPr>
          <p:cNvSpPr>
            <a:spLocks noGrp="1"/>
          </p:cNvSpPr>
          <p:nvPr/>
        </p:nvSpPr>
        <p:spPr>
          <a:xfrm>
            <a:off x="6229350" y="4000500"/>
            <a:ext cx="12954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Apply peer review, technical quality checks, and developer unit testing.</a:t>
            </a:r>
          </a:p>
        </p:txBody>
      </p:sp>
      <p:sp>
        <p:nvSpPr>
          <p:cNvPr id="24" name="Rectangle 23">
            <a:extLst>
              <a:ext uri="{FF2B5EF4-FFF2-40B4-BE49-F238E27FC236}">
                <a16:creationId xmlns:a16="http://schemas.microsoft.com/office/drawing/2014/main" id="{3CB740BF-E280-4696-AA8F-6E40ED1509EF}"/>
              </a:ext>
            </a:extLst>
          </p:cNvPr>
          <p:cNvSpPr>
            <a:spLocks noGrp="1"/>
          </p:cNvSpPr>
          <p:nvPr/>
        </p:nvSpPr>
        <p:spPr>
          <a:xfrm>
            <a:off x="7658100" y="4267200"/>
            <a:ext cx="171450" cy="28575"/>
          </a:xfrm>
          <a:prstGeom prst="rect">
            <a:avLst/>
          </a:prstGeom>
          <a:solidFill>
            <a:srgbClr val="C8D5E3"/>
          </a:solidFill>
          <a:ln w="0">
            <a:solidFill>
              <a:srgbClr val="000000">
                <a:alpha val="0"/>
              </a:srgbClr>
            </a:solidFill>
            <a:prstDash val="solid"/>
          </a:ln>
        </p:spPr>
        <p:txBody>
          <a:bodyPr/>
          <a:lstStyle/>
          <a:p>
            <a:endParaRPr lang="en-US"/>
          </a:p>
        </p:txBody>
      </p:sp>
      <p:sp>
        <p:nvSpPr>
          <p:cNvPr id="25" name="Rectangle 24">
            <a:extLst>
              <a:ext uri="{FF2B5EF4-FFF2-40B4-BE49-F238E27FC236}">
                <a16:creationId xmlns:a16="http://schemas.microsoft.com/office/drawing/2014/main" id="{1AE39EBE-CF65-4894-8803-9C0569930865}"/>
              </a:ext>
            </a:extLst>
          </p:cNvPr>
          <p:cNvSpPr>
            <a:spLocks noGrp="1"/>
          </p:cNvSpPr>
          <p:nvPr/>
        </p:nvSpPr>
        <p:spPr>
          <a:xfrm>
            <a:off x="7829550" y="2857500"/>
            <a:ext cx="1619250" cy="1466850"/>
          </a:xfrm>
          <a:prstGeom prst="rect">
            <a:avLst/>
          </a:prstGeom>
          <a:solidFill>
            <a:srgbClr val="FFFFFF"/>
          </a:solidFill>
          <a:ln w="9525">
            <a:solidFill>
              <a:srgbClr val="C8D5E3"/>
            </a:solidFill>
            <a:prstDash val="solid"/>
          </a:ln>
        </p:spPr>
        <p:txBody>
          <a:bodyPr/>
          <a:lstStyle/>
          <a:p>
            <a:endParaRPr lang="en-US"/>
          </a:p>
        </p:txBody>
      </p:sp>
      <p:sp>
        <p:nvSpPr>
          <p:cNvPr id="26" name="Rectangle 25">
            <a:extLst>
              <a:ext uri="{FF2B5EF4-FFF2-40B4-BE49-F238E27FC236}">
                <a16:creationId xmlns:a16="http://schemas.microsoft.com/office/drawing/2014/main" id="{3D886BEA-55CF-4346-BEE7-B4C0FAD06C89}"/>
              </a:ext>
            </a:extLst>
          </p:cNvPr>
          <p:cNvSpPr>
            <a:spLocks noGrp="1"/>
          </p:cNvSpPr>
          <p:nvPr/>
        </p:nvSpPr>
        <p:spPr>
          <a:xfrm>
            <a:off x="7829550" y="2857500"/>
            <a:ext cx="57150" cy="1466850"/>
          </a:xfrm>
          <a:prstGeom prst="rect">
            <a:avLst/>
          </a:prstGeom>
          <a:solidFill>
            <a:srgbClr val="2E9E72"/>
          </a:solidFill>
          <a:ln w="0">
            <a:solidFill>
              <a:srgbClr val="000000">
                <a:alpha val="0"/>
              </a:srgbClr>
            </a:solidFill>
            <a:prstDash val="solid"/>
          </a:ln>
        </p:spPr>
        <p:txBody>
          <a:bodyPr/>
          <a:lstStyle/>
          <a:p>
            <a:endParaRPr lang="en-US"/>
          </a:p>
        </p:txBody>
      </p:sp>
      <p:sp>
        <p:nvSpPr>
          <p:cNvPr id="27" name="Rectangle 26">
            <a:extLst>
              <a:ext uri="{FF2B5EF4-FFF2-40B4-BE49-F238E27FC236}">
                <a16:creationId xmlns:a16="http://schemas.microsoft.com/office/drawing/2014/main" id="{B5D11458-1B4D-4788-9C23-016613A5151F}"/>
              </a:ext>
            </a:extLst>
          </p:cNvPr>
          <p:cNvSpPr>
            <a:spLocks noGrp="1"/>
          </p:cNvSpPr>
          <p:nvPr/>
        </p:nvSpPr>
        <p:spPr>
          <a:xfrm>
            <a:off x="8020050" y="3009900"/>
            <a:ext cx="1314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Transport Readiness</a:t>
            </a:r>
          </a:p>
        </p:txBody>
      </p:sp>
      <p:sp>
        <p:nvSpPr>
          <p:cNvPr id="28" name="Rectangle 27">
            <a:extLst>
              <a:ext uri="{FF2B5EF4-FFF2-40B4-BE49-F238E27FC236}">
                <a16:creationId xmlns:a16="http://schemas.microsoft.com/office/drawing/2014/main" id="{5DB9B5D7-E6EC-49AF-87D0-A26CA59E96CF}"/>
              </a:ext>
            </a:extLst>
          </p:cNvPr>
          <p:cNvSpPr>
            <a:spLocks noGrp="1"/>
          </p:cNvSpPr>
          <p:nvPr/>
        </p:nvSpPr>
        <p:spPr>
          <a:xfrm>
            <a:off x="8020050" y="3314700"/>
            <a:ext cx="12954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Validate completeness, sequencing, and approvals for movement across environments.</a:t>
            </a:r>
          </a:p>
        </p:txBody>
      </p:sp>
      <p:sp>
        <p:nvSpPr>
          <p:cNvPr id="29" name="Rectangle 28">
            <a:extLst>
              <a:ext uri="{FF2B5EF4-FFF2-40B4-BE49-F238E27FC236}">
                <a16:creationId xmlns:a16="http://schemas.microsoft.com/office/drawing/2014/main" id="{88FC8F6F-4DE3-4FFA-81C4-D0CDD1A63535}"/>
              </a:ext>
            </a:extLst>
          </p:cNvPr>
          <p:cNvSpPr>
            <a:spLocks noGrp="1"/>
          </p:cNvSpPr>
          <p:nvPr/>
        </p:nvSpPr>
        <p:spPr>
          <a:xfrm>
            <a:off x="9448800" y="3581400"/>
            <a:ext cx="171450" cy="28575"/>
          </a:xfrm>
          <a:prstGeom prst="rect">
            <a:avLst/>
          </a:prstGeom>
          <a:solidFill>
            <a:srgbClr val="C8D5E3"/>
          </a:solidFill>
          <a:ln w="0">
            <a:solidFill>
              <a:srgbClr val="000000">
                <a:alpha val="0"/>
              </a:srgbClr>
            </a:solidFill>
            <a:prstDash val="solid"/>
          </a:ln>
        </p:spPr>
        <p:txBody>
          <a:bodyPr/>
          <a:lstStyle/>
          <a:p>
            <a:endParaRPr lang="en-US"/>
          </a:p>
        </p:txBody>
      </p:sp>
      <p:sp>
        <p:nvSpPr>
          <p:cNvPr id="30" name="Rectangle 29">
            <a:extLst>
              <a:ext uri="{FF2B5EF4-FFF2-40B4-BE49-F238E27FC236}">
                <a16:creationId xmlns:a16="http://schemas.microsoft.com/office/drawing/2014/main" id="{CB53A83C-4C18-4105-A298-FCF8DE8A94E4}"/>
              </a:ext>
            </a:extLst>
          </p:cNvPr>
          <p:cNvSpPr>
            <a:spLocks noGrp="1"/>
          </p:cNvSpPr>
          <p:nvPr/>
        </p:nvSpPr>
        <p:spPr>
          <a:xfrm>
            <a:off x="9620250" y="3543300"/>
            <a:ext cx="1619250" cy="1466850"/>
          </a:xfrm>
          <a:prstGeom prst="rect">
            <a:avLst/>
          </a:prstGeom>
          <a:solidFill>
            <a:srgbClr val="FFFFFF"/>
          </a:solidFill>
          <a:ln w="9525">
            <a:solidFill>
              <a:srgbClr val="C8D5E3"/>
            </a:solidFill>
            <a:prstDash val="solid"/>
          </a:ln>
        </p:spPr>
        <p:txBody>
          <a:bodyPr/>
          <a:lstStyle/>
          <a:p>
            <a:endParaRPr lang="en-US"/>
          </a:p>
        </p:txBody>
      </p:sp>
      <p:sp>
        <p:nvSpPr>
          <p:cNvPr id="31" name="Rectangle 30">
            <a:extLst>
              <a:ext uri="{FF2B5EF4-FFF2-40B4-BE49-F238E27FC236}">
                <a16:creationId xmlns:a16="http://schemas.microsoft.com/office/drawing/2014/main" id="{11DBD7F8-2309-4800-905F-42A9EDA95327}"/>
              </a:ext>
            </a:extLst>
          </p:cNvPr>
          <p:cNvSpPr>
            <a:spLocks noGrp="1"/>
          </p:cNvSpPr>
          <p:nvPr/>
        </p:nvSpPr>
        <p:spPr>
          <a:xfrm>
            <a:off x="9620250" y="3543300"/>
            <a:ext cx="57150" cy="1466850"/>
          </a:xfrm>
          <a:prstGeom prst="rect">
            <a:avLst/>
          </a:prstGeom>
          <a:solidFill>
            <a:srgbClr val="35506B"/>
          </a:solidFill>
          <a:ln w="0">
            <a:solidFill>
              <a:srgbClr val="000000">
                <a:alpha val="0"/>
              </a:srgbClr>
            </a:solidFill>
            <a:prstDash val="solid"/>
          </a:ln>
        </p:spPr>
        <p:txBody>
          <a:bodyPr/>
          <a:lstStyle/>
          <a:p>
            <a:endParaRPr lang="en-US"/>
          </a:p>
        </p:txBody>
      </p:sp>
      <p:sp>
        <p:nvSpPr>
          <p:cNvPr id="32" name="Rectangle 31">
            <a:extLst>
              <a:ext uri="{FF2B5EF4-FFF2-40B4-BE49-F238E27FC236}">
                <a16:creationId xmlns:a16="http://schemas.microsoft.com/office/drawing/2014/main" id="{FE3DB8DD-6CB3-4CED-8A12-3959B64B02A6}"/>
              </a:ext>
            </a:extLst>
          </p:cNvPr>
          <p:cNvSpPr>
            <a:spLocks noGrp="1"/>
          </p:cNvSpPr>
          <p:nvPr/>
        </p:nvSpPr>
        <p:spPr>
          <a:xfrm>
            <a:off x="9810750" y="3695700"/>
            <a:ext cx="131445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Validation Closeout</a:t>
            </a:r>
          </a:p>
        </p:txBody>
      </p:sp>
      <p:sp>
        <p:nvSpPr>
          <p:cNvPr id="33" name="Rectangle 32">
            <a:extLst>
              <a:ext uri="{FF2B5EF4-FFF2-40B4-BE49-F238E27FC236}">
                <a16:creationId xmlns:a16="http://schemas.microsoft.com/office/drawing/2014/main" id="{B34AF3F2-C490-4E3B-A859-158680164E00}"/>
              </a:ext>
            </a:extLst>
          </p:cNvPr>
          <p:cNvSpPr>
            <a:spLocks noGrp="1"/>
          </p:cNvSpPr>
          <p:nvPr/>
        </p:nvSpPr>
        <p:spPr>
          <a:xfrm>
            <a:off x="9810750" y="4000500"/>
            <a:ext cx="1295400" cy="914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Support regression and integration, resolve defects, and close the wave.</a:t>
            </a:r>
          </a:p>
        </p:txBody>
      </p:sp>
      <p:sp>
        <p:nvSpPr>
          <p:cNvPr id="34" name="Rectangle 33">
            <a:extLst>
              <a:ext uri="{FF2B5EF4-FFF2-40B4-BE49-F238E27FC236}">
                <a16:creationId xmlns:a16="http://schemas.microsoft.com/office/drawing/2014/main" id="{E1CC6585-77B0-4CC1-84AD-06568087671E}"/>
              </a:ext>
            </a:extLst>
          </p:cNvPr>
          <p:cNvSpPr>
            <a:spLocks noGrp="1"/>
          </p:cNvSpPr>
          <p:nvPr/>
        </p:nvSpPr>
        <p:spPr>
          <a:xfrm>
            <a:off x="1905000" y="5334000"/>
            <a:ext cx="8191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75" b="1">
                <a:solidFill>
                  <a:srgbClr val="0E1A2B"/>
                </a:solidFill>
                <a:latin typeface="Aptos Display"/>
                <a:ea typeface="Aptos Display"/>
                <a:cs typeface="Aptos Display"/>
              </a:defRPr>
            </a:pPr>
            <a:r>
              <a:rPr sz="1275" b="1">
                <a:solidFill>
                  <a:srgbClr val="0E1A2B"/>
                </a:solidFill>
                <a:latin typeface="Aptos Display"/>
                <a:ea typeface="Aptos Display"/>
                <a:cs typeface="Aptos Display"/>
              </a:rPr>
              <a:t>Result: better execution control, clearer readiness reporting, and fewer surprises near go-live.</a:t>
            </a:r>
          </a:p>
        </p:txBody>
      </p:sp>
      <p:sp>
        <p:nvSpPr>
          <p:cNvPr id="35" name="Rectangle 34">
            <a:extLst>
              <a:ext uri="{FF2B5EF4-FFF2-40B4-BE49-F238E27FC236}">
                <a16:creationId xmlns:a16="http://schemas.microsoft.com/office/drawing/2014/main" id="{C4DF4C49-43B2-4ACC-BF9E-668E9CBE1980}"/>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36" name="Rectangle 35">
            <a:extLst>
              <a:ext uri="{FF2B5EF4-FFF2-40B4-BE49-F238E27FC236}">
                <a16:creationId xmlns:a16="http://schemas.microsoft.com/office/drawing/2014/main" id="{D3A17C60-9E3F-4E36-A446-EEF27BF6CB53}"/>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07 / 10</a:t>
            </a:r>
          </a:p>
        </p:txBody>
      </p:sp>
      <p:sp>
        <p:nvSpPr>
          <p:cNvPr id="37" name="Rectangle 36">
            <a:extLst>
              <a:ext uri="{FF2B5EF4-FFF2-40B4-BE49-F238E27FC236}">
                <a16:creationId xmlns:a16="http://schemas.microsoft.com/office/drawing/2014/main" id="{4CA7A996-ECC2-430B-A0AD-698351AF8941}"/>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122575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AC3B7C0-EA88-4E79-8B37-161B31B9F4C6}"/>
              </a:ext>
            </a:extLst>
          </p:cNvPr>
          <p:cNvSpPr>
            <a:spLocks noGrp="1"/>
          </p:cNvSpPr>
          <p:nvPr/>
        </p:nvSpPr>
        <p:spPr>
          <a:xfrm>
            <a:off x="0" y="0"/>
            <a:ext cx="12192000" cy="6858000"/>
          </a:xfrm>
          <a:prstGeom prst="rect">
            <a:avLst/>
          </a:prstGeom>
          <a:solidFill>
            <a:srgbClr val="FFFFFF"/>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8BC41118-4E53-4A74-ACB0-C720174873E7}"/>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Roles and Governance</a:t>
            </a:r>
          </a:p>
        </p:txBody>
      </p:sp>
      <p:sp>
        <p:nvSpPr>
          <p:cNvPr id="3" name="Rectangle 2">
            <a:extLst>
              <a:ext uri="{FF2B5EF4-FFF2-40B4-BE49-F238E27FC236}">
                <a16:creationId xmlns:a16="http://schemas.microsoft.com/office/drawing/2014/main" id="{1D109A5A-3F22-4453-8C3C-9E67C6627DDF}"/>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The governance model should show who drives control, execution, and acceptance</a:t>
            </a:r>
          </a:p>
        </p:txBody>
      </p:sp>
      <p:sp>
        <p:nvSpPr>
          <p:cNvPr id="4" name="Rectangle 3">
            <a:extLst>
              <a:ext uri="{FF2B5EF4-FFF2-40B4-BE49-F238E27FC236}">
                <a16:creationId xmlns:a16="http://schemas.microsoft.com/office/drawing/2014/main" id="{89DF9135-B36C-467F-9FB4-FFE1038AB4B4}"/>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The slide should emphasize operational ownership rather than a workshop-led consulting structure.</a:t>
            </a:r>
          </a:p>
        </p:txBody>
      </p:sp>
      <p:sp>
        <p:nvSpPr>
          <p:cNvPr id="5" name="Rectangle 4">
            <a:extLst>
              <a:ext uri="{FF2B5EF4-FFF2-40B4-BE49-F238E27FC236}">
                <a16:creationId xmlns:a16="http://schemas.microsoft.com/office/drawing/2014/main" id="{14DBAE02-C113-4FFD-964A-F6AAD9CED476}"/>
              </a:ext>
            </a:extLst>
          </p:cNvPr>
          <p:cNvSpPr>
            <a:spLocks noGrp="1"/>
          </p:cNvSpPr>
          <p:nvPr/>
        </p:nvSpPr>
        <p:spPr>
          <a:xfrm>
            <a:off x="571500" y="2228850"/>
            <a:ext cx="5048250" cy="3429000"/>
          </a:xfrm>
          <a:prstGeom prst="rect">
            <a:avLst/>
          </a:prstGeom>
          <a:solidFill>
            <a:srgbClr val="F7FBFF"/>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A889B49F-D6E3-491E-9A21-EC2235F0B63A}"/>
              </a:ext>
            </a:extLst>
          </p:cNvPr>
          <p:cNvSpPr>
            <a:spLocks noGrp="1"/>
          </p:cNvSpPr>
          <p:nvPr/>
        </p:nvSpPr>
        <p:spPr>
          <a:xfrm>
            <a:off x="6096000" y="2228850"/>
            <a:ext cx="5048250" cy="3429000"/>
          </a:xfrm>
          <a:prstGeom prst="rect">
            <a:avLst/>
          </a:prstGeom>
          <a:solidFill>
            <a:srgbClr val="FDFEFE"/>
          </a:solidFill>
          <a:ln w="9525">
            <a:solidFill>
              <a:srgbClr val="C8D5E3"/>
            </a:solidFill>
            <a:prstDash val="solid"/>
          </a:ln>
        </p:spPr>
        <p:txBody>
          <a:bodyPr/>
          <a:lstStyle/>
          <a:p>
            <a:endParaRPr lang="en-US"/>
          </a:p>
        </p:txBody>
      </p:sp>
      <p:sp>
        <p:nvSpPr>
          <p:cNvPr id="7" name="Rectangle 6">
            <a:extLst>
              <a:ext uri="{FF2B5EF4-FFF2-40B4-BE49-F238E27FC236}">
                <a16:creationId xmlns:a16="http://schemas.microsoft.com/office/drawing/2014/main" id="{63D5F564-D862-4E4F-849C-D94B55688614}"/>
              </a:ext>
            </a:extLst>
          </p:cNvPr>
          <p:cNvSpPr>
            <a:spLocks noGrp="1"/>
          </p:cNvSpPr>
          <p:nvPr/>
        </p:nvSpPr>
        <p:spPr>
          <a:xfrm>
            <a:off x="819150" y="2438400"/>
            <a:ext cx="2095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TesseraLabs Roles</a:t>
            </a:r>
          </a:p>
        </p:txBody>
      </p:sp>
      <p:sp>
        <p:nvSpPr>
          <p:cNvPr id="8" name="Rectangle 7">
            <a:extLst>
              <a:ext uri="{FF2B5EF4-FFF2-40B4-BE49-F238E27FC236}">
                <a16:creationId xmlns:a16="http://schemas.microsoft.com/office/drawing/2014/main" id="{D0EA74A4-C9E5-45AE-A534-D126E85E4873}"/>
              </a:ext>
            </a:extLst>
          </p:cNvPr>
          <p:cNvSpPr>
            <a:spLocks noGrp="1"/>
          </p:cNvSpPr>
          <p:nvPr/>
        </p:nvSpPr>
        <p:spPr>
          <a:xfrm>
            <a:off x="6343650" y="2438400"/>
            <a:ext cx="2095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Customer Roles</a:t>
            </a:r>
          </a:p>
        </p:txBody>
      </p:sp>
      <p:sp>
        <p:nvSpPr>
          <p:cNvPr id="9" name="Rectangle 8">
            <a:extLst>
              <a:ext uri="{FF2B5EF4-FFF2-40B4-BE49-F238E27FC236}">
                <a16:creationId xmlns:a16="http://schemas.microsoft.com/office/drawing/2014/main" id="{DB2F5779-88A4-4279-ABD7-822D7828933D}"/>
              </a:ext>
            </a:extLst>
          </p:cNvPr>
          <p:cNvSpPr>
            <a:spLocks noGrp="1"/>
          </p:cNvSpPr>
          <p:nvPr/>
        </p:nvSpPr>
        <p:spPr>
          <a:xfrm>
            <a:off x="819150" y="3086100"/>
            <a:ext cx="4457700" cy="2305050"/>
          </a:xfrm>
          <a:prstGeom prst="rect">
            <a:avLst/>
          </a:prstGeom>
          <a:solidFill>
            <a:srgbClr val="000000">
              <a:alpha val="0"/>
            </a:srgbClr>
          </a:solidFill>
          <a:ln w="0">
            <a:solidFill>
              <a:srgbClr val="000000">
                <a:alpha val="0"/>
              </a:srgbClr>
            </a:solidFill>
            <a:prstDash val="solid"/>
          </a:ln>
        </p:spPr>
        <p:txBody>
          <a:bodyPr lIns="0" tIns="0" rIns="38100" bIns="0" anchor="t"/>
          <a:lstStyle/>
          <a:p>
            <a:pPr algn="l">
              <a:defRPr sz="1125" b="0">
                <a:solidFill>
                  <a:srgbClr val="102235"/>
                </a:solidFill>
                <a:latin typeface="Aptos"/>
                <a:ea typeface="Aptos"/>
                <a:cs typeface="Aptos"/>
              </a:defRPr>
            </a:pPr>
            <a:r>
              <a:rPr sz="1125" b="0">
                <a:solidFill>
                  <a:srgbClr val="102235"/>
                </a:solidFill>
                <a:latin typeface="Aptos"/>
                <a:ea typeface="Aptos"/>
                <a:cs typeface="Aptos"/>
              </a:rPr>
              <a:t>• Delivery Manager: planning, governance, reporting, escalations</a:t>
            </a:r>
          </a:p>
          <a:p>
            <a:pPr algn="l">
              <a:defRPr sz="1125" b="0">
                <a:solidFill>
                  <a:srgbClr val="102235"/>
                </a:solidFill>
                <a:latin typeface="Aptos"/>
                <a:ea typeface="Aptos"/>
                <a:cs typeface="Aptos"/>
              </a:defRPr>
            </a:pPr>
            <a:r>
              <a:rPr sz="1125" b="0">
                <a:solidFill>
                  <a:srgbClr val="102235"/>
                </a:solidFill>
                <a:latin typeface="Aptos"/>
                <a:ea typeface="Aptos"/>
                <a:cs typeface="Aptos"/>
              </a:rPr>
              <a:t>• Remediation Lead: analysis, remediation execution, quality control</a:t>
            </a:r>
          </a:p>
          <a:p>
            <a:pPr algn="l">
              <a:defRPr sz="1125" b="0">
                <a:solidFill>
                  <a:srgbClr val="102235"/>
                </a:solidFill>
                <a:latin typeface="Aptos"/>
                <a:ea typeface="Aptos"/>
                <a:cs typeface="Aptos"/>
              </a:defRPr>
            </a:pPr>
            <a:r>
              <a:rPr sz="1125" b="0">
                <a:solidFill>
                  <a:srgbClr val="102235"/>
                </a:solidFill>
                <a:latin typeface="Aptos"/>
                <a:ea typeface="Aptos"/>
                <a:cs typeface="Aptos"/>
              </a:rPr>
              <a:t>• Enterprise Architect: design alignment, standards, exception handling</a:t>
            </a:r>
          </a:p>
          <a:p>
            <a:pPr algn="l">
              <a:defRPr sz="1125" b="0">
                <a:solidFill>
                  <a:srgbClr val="102235"/>
                </a:solidFill>
                <a:latin typeface="Aptos"/>
                <a:ea typeface="Aptos"/>
                <a:cs typeface="Aptos"/>
              </a:defRPr>
            </a:pPr>
            <a:r>
              <a:rPr sz="1125" b="0">
                <a:solidFill>
                  <a:srgbClr val="102235"/>
                </a:solidFill>
                <a:latin typeface="Aptos"/>
                <a:ea typeface="Aptos"/>
                <a:cs typeface="Aptos"/>
              </a:rPr>
              <a:t>• Test Coordination Lead: validation support, defect triage, readiness reporting</a:t>
            </a:r>
          </a:p>
        </p:txBody>
      </p:sp>
      <p:sp>
        <p:nvSpPr>
          <p:cNvPr id="10" name="Rectangle 9">
            <a:extLst>
              <a:ext uri="{FF2B5EF4-FFF2-40B4-BE49-F238E27FC236}">
                <a16:creationId xmlns:a16="http://schemas.microsoft.com/office/drawing/2014/main" id="{3ECC28D5-634E-4C4F-8EEA-94FEDAA88C9B}"/>
              </a:ext>
            </a:extLst>
          </p:cNvPr>
          <p:cNvSpPr>
            <a:spLocks noGrp="1"/>
          </p:cNvSpPr>
          <p:nvPr/>
        </p:nvSpPr>
        <p:spPr>
          <a:xfrm>
            <a:off x="6343650" y="3086100"/>
            <a:ext cx="4457700" cy="2305050"/>
          </a:xfrm>
          <a:prstGeom prst="rect">
            <a:avLst/>
          </a:prstGeom>
          <a:solidFill>
            <a:srgbClr val="000000">
              <a:alpha val="0"/>
            </a:srgbClr>
          </a:solidFill>
          <a:ln w="0">
            <a:solidFill>
              <a:srgbClr val="000000">
                <a:alpha val="0"/>
              </a:srgbClr>
            </a:solidFill>
            <a:prstDash val="solid"/>
          </a:ln>
        </p:spPr>
        <p:txBody>
          <a:bodyPr lIns="0" tIns="0" rIns="38100" bIns="0" anchor="t"/>
          <a:lstStyle/>
          <a:p>
            <a:pPr algn="l">
              <a:defRPr sz="1125" b="0">
                <a:solidFill>
                  <a:srgbClr val="102235"/>
                </a:solidFill>
                <a:latin typeface="Aptos"/>
                <a:ea typeface="Aptos"/>
                <a:cs typeface="Aptos"/>
              </a:defRPr>
            </a:pPr>
            <a:r>
              <a:rPr sz="1125" b="0">
                <a:solidFill>
                  <a:srgbClr val="102235"/>
                </a:solidFill>
                <a:latin typeface="Aptos"/>
                <a:ea typeface="Aptos"/>
                <a:cs typeface="Aptos"/>
              </a:rPr>
              <a:t>• Customer IT Lead: environment alignment, access, technical coordination</a:t>
            </a:r>
          </a:p>
          <a:p>
            <a:pPr algn="l">
              <a:defRPr sz="1125" b="0">
                <a:solidFill>
                  <a:srgbClr val="102235"/>
                </a:solidFill>
                <a:latin typeface="Aptos"/>
                <a:ea typeface="Aptos"/>
                <a:cs typeface="Aptos"/>
              </a:defRPr>
            </a:pPr>
            <a:r>
              <a:rPr sz="1125" b="0">
                <a:solidFill>
                  <a:srgbClr val="102235"/>
                </a:solidFill>
                <a:latin typeface="Aptos"/>
                <a:ea typeface="Aptos"/>
                <a:cs typeface="Aptos"/>
              </a:rPr>
              <a:t>• Customer Functional Lead: business criticality, testing input, acceptance</a:t>
            </a:r>
          </a:p>
          <a:p>
            <a:pPr algn="l">
              <a:defRPr sz="1125" b="0">
                <a:solidFill>
                  <a:srgbClr val="102235"/>
                </a:solidFill>
                <a:latin typeface="Aptos"/>
                <a:ea typeface="Aptos"/>
                <a:cs typeface="Aptos"/>
              </a:defRPr>
            </a:pPr>
            <a:r>
              <a:rPr sz="1125" b="0">
                <a:solidFill>
                  <a:srgbClr val="102235"/>
                </a:solidFill>
                <a:latin typeface="Aptos"/>
                <a:ea typeface="Aptos"/>
                <a:cs typeface="Aptos"/>
              </a:rPr>
              <a:t>• Release / Cutover Lead: deployment coordination and go-live readiness</a:t>
            </a:r>
          </a:p>
          <a:p>
            <a:pPr algn="l">
              <a:defRPr sz="1125" b="0">
                <a:solidFill>
                  <a:srgbClr val="102235"/>
                </a:solidFill>
                <a:latin typeface="Aptos"/>
                <a:ea typeface="Aptos"/>
                <a:cs typeface="Aptos"/>
              </a:defRPr>
            </a:pPr>
            <a:r>
              <a:rPr sz="1125" b="0">
                <a:solidFill>
                  <a:srgbClr val="102235"/>
                </a:solidFill>
                <a:latin typeface="Aptos"/>
                <a:ea typeface="Aptos"/>
                <a:cs typeface="Aptos"/>
              </a:rPr>
              <a:t>• Program Stakeholders: steering decisions, risk acceptance, milestone alignment</a:t>
            </a:r>
          </a:p>
        </p:txBody>
      </p:sp>
      <p:sp>
        <p:nvSpPr>
          <p:cNvPr id="11" name="Rectangle 10">
            <a:extLst>
              <a:ext uri="{FF2B5EF4-FFF2-40B4-BE49-F238E27FC236}">
                <a16:creationId xmlns:a16="http://schemas.microsoft.com/office/drawing/2014/main" id="{762CC30D-CC72-4835-8199-1044BE2BCC65}"/>
              </a:ext>
            </a:extLst>
          </p:cNvPr>
          <p:cNvSpPr>
            <a:spLocks noGrp="1"/>
          </p:cNvSpPr>
          <p:nvPr/>
        </p:nvSpPr>
        <p:spPr>
          <a:xfrm>
            <a:off x="1047750" y="5829300"/>
            <a:ext cx="9715500" cy="2476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200" b="0">
                <a:solidFill>
                  <a:srgbClr val="5B6E82"/>
                </a:solidFill>
                <a:latin typeface="Aptos"/>
                <a:ea typeface="Aptos"/>
                <a:cs typeface="Aptos"/>
              </a:defRPr>
            </a:pPr>
            <a:r>
              <a:rPr sz="1200" b="0">
                <a:solidFill>
                  <a:srgbClr val="5B6E82"/>
                </a:solidFill>
                <a:latin typeface="Aptos"/>
                <a:ea typeface="Aptos"/>
                <a:cs typeface="Aptos"/>
              </a:rPr>
              <a:t>Governance focus: weekly status reviews, wave readiness checkpoints, risk management, defect escalation, and go-live readiness control.</a:t>
            </a:r>
          </a:p>
        </p:txBody>
      </p:sp>
      <p:sp>
        <p:nvSpPr>
          <p:cNvPr id="12" name="Rectangle 11">
            <a:extLst>
              <a:ext uri="{FF2B5EF4-FFF2-40B4-BE49-F238E27FC236}">
                <a16:creationId xmlns:a16="http://schemas.microsoft.com/office/drawing/2014/main" id="{9540EA2D-61C0-4494-9B12-B00706B083DB}"/>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13" name="Rectangle 12">
            <a:extLst>
              <a:ext uri="{FF2B5EF4-FFF2-40B4-BE49-F238E27FC236}">
                <a16:creationId xmlns:a16="http://schemas.microsoft.com/office/drawing/2014/main" id="{7560D8B7-EBFB-4851-8ACE-5FFF54319263}"/>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08 / 10</a:t>
            </a:r>
          </a:p>
        </p:txBody>
      </p:sp>
      <p:sp>
        <p:nvSpPr>
          <p:cNvPr id="14" name="Rectangle 13">
            <a:extLst>
              <a:ext uri="{FF2B5EF4-FFF2-40B4-BE49-F238E27FC236}">
                <a16:creationId xmlns:a16="http://schemas.microsoft.com/office/drawing/2014/main" id="{D5F79D8C-EB57-4E3C-850E-990EB09EECE4}"/>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1343568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C320671-56DD-422A-A336-72878C151634}"/>
              </a:ext>
            </a:extLst>
          </p:cNvPr>
          <p:cNvSpPr>
            <a:spLocks noGrp="1"/>
          </p:cNvSpPr>
          <p:nvPr/>
        </p:nvSpPr>
        <p:spPr>
          <a:xfrm>
            <a:off x="0" y="0"/>
            <a:ext cx="12192000" cy="6858000"/>
          </a:xfrm>
          <a:prstGeom prst="rect">
            <a:avLst/>
          </a:prstGeom>
          <a:solidFill>
            <a:srgbClr val="F6FAFD"/>
          </a:solidFill>
          <a:ln w="0">
            <a:solidFill>
              <a:srgbClr val="000000">
                <a:alpha val="0"/>
              </a:srgbClr>
            </a:solidFill>
            <a:prstDash val="solid"/>
          </a:ln>
        </p:spPr>
        <p:txBody>
          <a:bodyPr/>
          <a:lstStyle/>
          <a:p>
            <a:endParaRPr lang="en-US"/>
          </a:p>
        </p:txBody>
      </p:sp>
      <p:sp>
        <p:nvSpPr>
          <p:cNvPr id="2" name="Rectangle 1">
            <a:extLst>
              <a:ext uri="{FF2B5EF4-FFF2-40B4-BE49-F238E27FC236}">
                <a16:creationId xmlns:a16="http://schemas.microsoft.com/office/drawing/2014/main" id="{A3EEB802-75B9-44A1-89E8-043521AD4D4F}"/>
              </a:ext>
            </a:extLst>
          </p:cNvPr>
          <p:cNvSpPr>
            <a:spLocks noGrp="1"/>
          </p:cNvSpPr>
          <p:nvPr/>
        </p:nvSpPr>
        <p:spPr>
          <a:xfrm>
            <a:off x="571500" y="457200"/>
            <a:ext cx="34290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4B8BFF"/>
                </a:solidFill>
                <a:latin typeface="Aptos Display"/>
                <a:ea typeface="Aptos Display"/>
                <a:cs typeface="Aptos Display"/>
              </a:defRPr>
            </a:pPr>
            <a:r>
              <a:rPr sz="900" b="1">
                <a:solidFill>
                  <a:srgbClr val="4B8BFF"/>
                </a:solidFill>
                <a:latin typeface="Aptos Display"/>
                <a:ea typeface="Aptos Display"/>
                <a:cs typeface="Aptos Display"/>
              </a:rPr>
              <a:t>Deliverables and KPIs</a:t>
            </a:r>
          </a:p>
        </p:txBody>
      </p:sp>
      <p:sp>
        <p:nvSpPr>
          <p:cNvPr id="3" name="Rectangle 2">
            <a:extLst>
              <a:ext uri="{FF2B5EF4-FFF2-40B4-BE49-F238E27FC236}">
                <a16:creationId xmlns:a16="http://schemas.microsoft.com/office/drawing/2014/main" id="{656DE7E0-7356-48E0-819C-2264BADDF740}"/>
              </a:ext>
            </a:extLst>
          </p:cNvPr>
          <p:cNvSpPr>
            <a:spLocks noGrp="1"/>
          </p:cNvSpPr>
          <p:nvPr/>
        </p:nvSpPr>
        <p:spPr>
          <a:xfrm>
            <a:off x="571500" y="704850"/>
            <a:ext cx="6667500" cy="819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250" b="1">
                <a:solidFill>
                  <a:srgbClr val="0E1A2B"/>
                </a:solidFill>
                <a:latin typeface="Aptos Display"/>
                <a:ea typeface="Aptos Display"/>
                <a:cs typeface="Aptos Display"/>
              </a:defRPr>
            </a:pPr>
            <a:r>
              <a:rPr sz="2250" b="1">
                <a:solidFill>
                  <a:srgbClr val="0E1A2B"/>
                </a:solidFill>
                <a:latin typeface="Aptos Display"/>
                <a:ea typeface="Aptos Display"/>
                <a:cs typeface="Aptos Display"/>
              </a:rPr>
              <a:t>The proof of delivery should be visible in both artifacts and operating metrics</a:t>
            </a:r>
          </a:p>
        </p:txBody>
      </p:sp>
      <p:sp>
        <p:nvSpPr>
          <p:cNvPr id="4" name="Rectangle 3">
            <a:extLst>
              <a:ext uri="{FF2B5EF4-FFF2-40B4-BE49-F238E27FC236}">
                <a16:creationId xmlns:a16="http://schemas.microsoft.com/office/drawing/2014/main" id="{25B74BD3-6A2D-4C08-944B-6F1D2044CC1E}"/>
              </a:ext>
            </a:extLst>
          </p:cNvPr>
          <p:cNvSpPr>
            <a:spLocks noGrp="1"/>
          </p:cNvSpPr>
          <p:nvPr/>
        </p:nvSpPr>
        <p:spPr>
          <a:xfrm>
            <a:off x="571500" y="1466850"/>
            <a:ext cx="7239000" cy="4953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0">
                <a:solidFill>
                  <a:srgbClr val="5B6E82"/>
                </a:solidFill>
                <a:latin typeface="Aptos"/>
                <a:ea typeface="Aptos"/>
                <a:cs typeface="Aptos"/>
              </a:defRPr>
            </a:pPr>
            <a:r>
              <a:rPr sz="1125" b="0">
                <a:solidFill>
                  <a:srgbClr val="5B6E82"/>
                </a:solidFill>
                <a:latin typeface="Aptos"/>
                <a:ea typeface="Aptos"/>
                <a:cs typeface="Aptos"/>
              </a:rPr>
              <a:t>Customers should see exactly what gets produced and how readiness is measured throughout the service.</a:t>
            </a:r>
          </a:p>
        </p:txBody>
      </p:sp>
      <p:sp>
        <p:nvSpPr>
          <p:cNvPr id="5" name="Rectangle 4">
            <a:extLst>
              <a:ext uri="{FF2B5EF4-FFF2-40B4-BE49-F238E27FC236}">
                <a16:creationId xmlns:a16="http://schemas.microsoft.com/office/drawing/2014/main" id="{A0986F95-1FB1-4649-BB01-A9FD03412417}"/>
              </a:ext>
            </a:extLst>
          </p:cNvPr>
          <p:cNvSpPr>
            <a:spLocks noGrp="1"/>
          </p:cNvSpPr>
          <p:nvPr/>
        </p:nvSpPr>
        <p:spPr>
          <a:xfrm>
            <a:off x="571500" y="2343150"/>
            <a:ext cx="5257800" cy="3162300"/>
          </a:xfrm>
          <a:prstGeom prst="rect">
            <a:avLst/>
          </a:prstGeom>
          <a:solidFill>
            <a:srgbClr val="FFFFFF"/>
          </a:solidFill>
          <a:ln w="9525">
            <a:solidFill>
              <a:srgbClr val="C8D5E3"/>
            </a:solidFill>
            <a:prstDash val="solid"/>
          </a:ln>
        </p:spPr>
        <p:txBody>
          <a:bodyPr/>
          <a:lstStyle/>
          <a:p>
            <a:endParaRPr lang="en-US"/>
          </a:p>
        </p:txBody>
      </p:sp>
      <p:sp>
        <p:nvSpPr>
          <p:cNvPr id="6" name="Rectangle 5">
            <a:extLst>
              <a:ext uri="{FF2B5EF4-FFF2-40B4-BE49-F238E27FC236}">
                <a16:creationId xmlns:a16="http://schemas.microsoft.com/office/drawing/2014/main" id="{1437652E-136C-4B16-943C-F7BC08ADA345}"/>
              </a:ext>
            </a:extLst>
          </p:cNvPr>
          <p:cNvSpPr>
            <a:spLocks noGrp="1"/>
          </p:cNvSpPr>
          <p:nvPr/>
        </p:nvSpPr>
        <p:spPr>
          <a:xfrm>
            <a:off x="571500" y="2343150"/>
            <a:ext cx="57150" cy="3162300"/>
          </a:xfrm>
          <a:prstGeom prst="rect">
            <a:avLst/>
          </a:prstGeom>
          <a:solidFill>
            <a:srgbClr val="4B8BFF"/>
          </a:solidFill>
          <a:ln w="0">
            <a:solidFill>
              <a:srgbClr val="000000">
                <a:alpha val="0"/>
              </a:srgbClr>
            </a:solidFill>
            <a:prstDash val="solid"/>
          </a:ln>
        </p:spPr>
        <p:txBody>
          <a:bodyPr/>
          <a:lstStyle/>
          <a:p>
            <a:endParaRPr lang="en-US"/>
          </a:p>
        </p:txBody>
      </p:sp>
      <p:sp>
        <p:nvSpPr>
          <p:cNvPr id="7" name="Rectangle 6">
            <a:extLst>
              <a:ext uri="{FF2B5EF4-FFF2-40B4-BE49-F238E27FC236}">
                <a16:creationId xmlns:a16="http://schemas.microsoft.com/office/drawing/2014/main" id="{3642A172-ECFD-4881-AF13-B6F1B8CA39B4}"/>
              </a:ext>
            </a:extLst>
          </p:cNvPr>
          <p:cNvSpPr>
            <a:spLocks noGrp="1"/>
          </p:cNvSpPr>
          <p:nvPr/>
        </p:nvSpPr>
        <p:spPr>
          <a:xfrm>
            <a:off x="762000" y="2495550"/>
            <a:ext cx="49530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E1A2B"/>
                </a:solidFill>
                <a:latin typeface="Aptos Display"/>
                <a:ea typeface="Aptos Display"/>
                <a:cs typeface="Aptos Display"/>
              </a:defRPr>
            </a:pPr>
            <a:r>
              <a:rPr sz="1200" b="1">
                <a:solidFill>
                  <a:srgbClr val="0E1A2B"/>
                </a:solidFill>
                <a:latin typeface="Aptos Display"/>
                <a:ea typeface="Aptos Display"/>
                <a:cs typeface="Aptos Display"/>
              </a:rPr>
              <a:t>Core Deliverables</a:t>
            </a:r>
          </a:p>
        </p:txBody>
      </p:sp>
      <p:sp>
        <p:nvSpPr>
          <p:cNvPr id="8" name="Rectangle 7">
            <a:extLst>
              <a:ext uri="{FF2B5EF4-FFF2-40B4-BE49-F238E27FC236}">
                <a16:creationId xmlns:a16="http://schemas.microsoft.com/office/drawing/2014/main" id="{FC7FC0C4-AA74-4FA5-940C-7B2222B88F50}"/>
              </a:ext>
            </a:extLst>
          </p:cNvPr>
          <p:cNvSpPr>
            <a:spLocks noGrp="1"/>
          </p:cNvSpPr>
          <p:nvPr/>
        </p:nvSpPr>
        <p:spPr>
          <a:xfrm>
            <a:off x="762000" y="2800350"/>
            <a:ext cx="4933950" cy="2609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 Object inventory and classification report</a:t>
            </a:r>
          </a:p>
          <a:p>
            <a:pPr algn="l">
              <a:defRPr sz="1050" b="0">
                <a:solidFill>
                  <a:srgbClr val="102235"/>
                </a:solidFill>
                <a:latin typeface="Aptos"/>
                <a:ea typeface="Aptos"/>
                <a:cs typeface="Aptos"/>
              </a:defRPr>
            </a:pPr>
            <a:r>
              <a:rPr sz="1050" b="0">
                <a:solidFill>
                  <a:srgbClr val="102235"/>
                </a:solidFill>
                <a:latin typeface="Aptos"/>
                <a:ea typeface="Aptos"/>
                <a:cs typeface="Aptos"/>
              </a:rPr>
              <a:t>• Dependency map and risk heatmap</a:t>
            </a:r>
          </a:p>
          <a:p>
            <a:pPr algn="l">
              <a:defRPr sz="1050" b="0">
                <a:solidFill>
                  <a:srgbClr val="102235"/>
                </a:solidFill>
                <a:latin typeface="Aptos"/>
                <a:ea typeface="Aptos"/>
                <a:cs typeface="Aptos"/>
              </a:defRPr>
            </a:pPr>
            <a:r>
              <a:rPr sz="1050" b="0">
                <a:solidFill>
                  <a:srgbClr val="102235"/>
                </a:solidFill>
                <a:latin typeface="Aptos"/>
                <a:ea typeface="Aptos"/>
                <a:cs typeface="Aptos"/>
              </a:rPr>
              <a:t>• Wave-based remediation backlog</a:t>
            </a:r>
          </a:p>
          <a:p>
            <a:pPr algn="l">
              <a:defRPr sz="1050" b="0">
                <a:solidFill>
                  <a:srgbClr val="102235"/>
                </a:solidFill>
                <a:latin typeface="Aptos"/>
                <a:ea typeface="Aptos"/>
                <a:cs typeface="Aptos"/>
              </a:defRPr>
            </a:pPr>
            <a:r>
              <a:rPr sz="1050" b="0">
                <a:solidFill>
                  <a:srgbClr val="102235"/>
                </a:solidFill>
                <a:latin typeface="Aptos"/>
                <a:ea typeface="Aptos"/>
                <a:cs typeface="Aptos"/>
              </a:rPr>
              <a:t>• Technical design decision log</a:t>
            </a:r>
          </a:p>
          <a:p>
            <a:pPr algn="l">
              <a:defRPr sz="1050" b="0">
                <a:solidFill>
                  <a:srgbClr val="102235"/>
                </a:solidFill>
                <a:latin typeface="Aptos"/>
                <a:ea typeface="Aptos"/>
                <a:cs typeface="Aptos"/>
              </a:defRPr>
            </a:pPr>
            <a:r>
              <a:rPr sz="1050" b="0">
                <a:solidFill>
                  <a:srgbClr val="102235"/>
                </a:solidFill>
                <a:latin typeface="Aptos"/>
                <a:ea typeface="Aptos"/>
                <a:cs typeface="Aptos"/>
              </a:rPr>
              <a:t>• Defect tracker and transport readiness tracker</a:t>
            </a:r>
          </a:p>
          <a:p>
            <a:pPr algn="l">
              <a:defRPr sz="1050" b="0">
                <a:solidFill>
                  <a:srgbClr val="102235"/>
                </a:solidFill>
                <a:latin typeface="Aptos"/>
                <a:ea typeface="Aptos"/>
                <a:cs typeface="Aptos"/>
              </a:defRPr>
            </a:pPr>
            <a:r>
              <a:rPr sz="1050" b="0">
                <a:solidFill>
                  <a:srgbClr val="102235"/>
                </a:solidFill>
                <a:latin typeface="Aptos"/>
                <a:ea typeface="Aptos"/>
                <a:cs typeface="Aptos"/>
              </a:rPr>
              <a:t>• Go-live risk register and hypercare issue tracker</a:t>
            </a:r>
          </a:p>
          <a:p>
            <a:pPr algn="l">
              <a:defRPr sz="1050" b="0">
                <a:solidFill>
                  <a:srgbClr val="102235"/>
                </a:solidFill>
                <a:latin typeface="Aptos"/>
                <a:ea typeface="Aptos"/>
                <a:cs typeface="Aptos"/>
              </a:defRPr>
            </a:pPr>
            <a:r>
              <a:rPr sz="1050" b="0">
                <a:solidFill>
                  <a:srgbClr val="102235"/>
                </a:solidFill>
                <a:latin typeface="Aptos"/>
                <a:ea typeface="Aptos"/>
                <a:cs typeface="Aptos"/>
              </a:rPr>
              <a:t>• Final remediation summary</a:t>
            </a:r>
          </a:p>
        </p:txBody>
      </p:sp>
      <p:sp>
        <p:nvSpPr>
          <p:cNvPr id="9" name="Rectangle 8">
            <a:extLst>
              <a:ext uri="{FF2B5EF4-FFF2-40B4-BE49-F238E27FC236}">
                <a16:creationId xmlns:a16="http://schemas.microsoft.com/office/drawing/2014/main" id="{F560CC96-32BF-47E8-B293-425CA4060381}"/>
              </a:ext>
            </a:extLst>
          </p:cNvPr>
          <p:cNvSpPr>
            <a:spLocks noGrp="1"/>
          </p:cNvSpPr>
          <p:nvPr/>
        </p:nvSpPr>
        <p:spPr>
          <a:xfrm>
            <a:off x="6191250" y="2343150"/>
            <a:ext cx="5200650" cy="3162300"/>
          </a:xfrm>
          <a:prstGeom prst="rect">
            <a:avLst/>
          </a:prstGeom>
          <a:solidFill>
            <a:srgbClr val="FFFFFF"/>
          </a:solidFill>
          <a:ln w="9525">
            <a:solidFill>
              <a:srgbClr val="C8D5E3"/>
            </a:solidFill>
            <a:prstDash val="solid"/>
          </a:ln>
        </p:spPr>
        <p:txBody>
          <a:bodyPr/>
          <a:lstStyle/>
          <a:p>
            <a:endParaRPr lang="en-US"/>
          </a:p>
        </p:txBody>
      </p:sp>
      <p:sp>
        <p:nvSpPr>
          <p:cNvPr id="10" name="Rectangle 9">
            <a:extLst>
              <a:ext uri="{FF2B5EF4-FFF2-40B4-BE49-F238E27FC236}">
                <a16:creationId xmlns:a16="http://schemas.microsoft.com/office/drawing/2014/main" id="{068D2544-736F-4CC4-8F13-3C462ADD52B0}"/>
              </a:ext>
            </a:extLst>
          </p:cNvPr>
          <p:cNvSpPr>
            <a:spLocks noGrp="1"/>
          </p:cNvSpPr>
          <p:nvPr/>
        </p:nvSpPr>
        <p:spPr>
          <a:xfrm>
            <a:off x="6419850" y="2533650"/>
            <a:ext cx="2095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E1A2B"/>
                </a:solidFill>
                <a:latin typeface="Aptos Display"/>
                <a:ea typeface="Aptos Display"/>
                <a:cs typeface="Aptos Display"/>
              </a:defRPr>
            </a:pPr>
            <a:r>
              <a:rPr sz="1350" b="1">
                <a:solidFill>
                  <a:srgbClr val="0E1A2B"/>
                </a:solidFill>
                <a:latin typeface="Aptos Display"/>
                <a:ea typeface="Aptos Display"/>
                <a:cs typeface="Aptos Display"/>
              </a:rPr>
              <a:t>Execution KPIs</a:t>
            </a:r>
          </a:p>
        </p:txBody>
      </p:sp>
      <p:sp>
        <p:nvSpPr>
          <p:cNvPr id="11" name="Rectangle 10">
            <a:extLst>
              <a:ext uri="{FF2B5EF4-FFF2-40B4-BE49-F238E27FC236}">
                <a16:creationId xmlns:a16="http://schemas.microsoft.com/office/drawing/2014/main" id="{402678E5-B002-4637-AE3B-16C22AA13C2A}"/>
              </a:ext>
            </a:extLst>
          </p:cNvPr>
          <p:cNvSpPr>
            <a:spLocks noGrp="1"/>
          </p:cNvSpPr>
          <p:nvPr/>
        </p:nvSpPr>
        <p:spPr>
          <a:xfrm>
            <a:off x="6438900" y="2971800"/>
            <a:ext cx="114300" cy="114300"/>
          </a:xfrm>
          <a:prstGeom prst="rect">
            <a:avLst/>
          </a:prstGeom>
          <a:solidFill>
            <a:srgbClr val="4B8BFF"/>
          </a:solidFill>
          <a:ln w="0">
            <a:solidFill>
              <a:srgbClr val="000000">
                <a:alpha val="0"/>
              </a:srgbClr>
            </a:solidFill>
            <a:prstDash val="solid"/>
          </a:ln>
        </p:spPr>
        <p:txBody>
          <a:bodyPr/>
          <a:lstStyle/>
          <a:p>
            <a:endParaRPr lang="en-US"/>
          </a:p>
        </p:txBody>
      </p:sp>
      <p:sp>
        <p:nvSpPr>
          <p:cNvPr id="12" name="Rectangle 11">
            <a:extLst>
              <a:ext uri="{FF2B5EF4-FFF2-40B4-BE49-F238E27FC236}">
                <a16:creationId xmlns:a16="http://schemas.microsoft.com/office/drawing/2014/main" id="{4D62A9AD-79EB-4D2A-B39C-D277724A759B}"/>
              </a:ext>
            </a:extLst>
          </p:cNvPr>
          <p:cNvSpPr>
            <a:spLocks noGrp="1"/>
          </p:cNvSpPr>
          <p:nvPr/>
        </p:nvSpPr>
        <p:spPr>
          <a:xfrm>
            <a:off x="6667500" y="295275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 of scoped objects analyzed</a:t>
            </a:r>
          </a:p>
        </p:txBody>
      </p:sp>
      <p:sp>
        <p:nvSpPr>
          <p:cNvPr id="13" name="Rectangle 12">
            <a:extLst>
              <a:ext uri="{FF2B5EF4-FFF2-40B4-BE49-F238E27FC236}">
                <a16:creationId xmlns:a16="http://schemas.microsoft.com/office/drawing/2014/main" id="{B2E62ACA-CE50-4436-AAF3-FF204313F9D7}"/>
              </a:ext>
            </a:extLst>
          </p:cNvPr>
          <p:cNvSpPr>
            <a:spLocks noGrp="1"/>
          </p:cNvSpPr>
          <p:nvPr/>
        </p:nvSpPr>
        <p:spPr>
          <a:xfrm>
            <a:off x="6438900" y="3257550"/>
            <a:ext cx="114300" cy="114300"/>
          </a:xfrm>
          <a:prstGeom prst="rect">
            <a:avLst/>
          </a:prstGeom>
          <a:solidFill>
            <a:srgbClr val="4CD7C6"/>
          </a:solidFill>
          <a:ln w="0">
            <a:solidFill>
              <a:srgbClr val="000000">
                <a:alpha val="0"/>
              </a:srgbClr>
            </a:solidFill>
            <a:prstDash val="solid"/>
          </a:ln>
        </p:spPr>
        <p:txBody>
          <a:bodyPr/>
          <a:lstStyle/>
          <a:p>
            <a:endParaRPr lang="en-US"/>
          </a:p>
        </p:txBody>
      </p:sp>
      <p:sp>
        <p:nvSpPr>
          <p:cNvPr id="14" name="Rectangle 13">
            <a:extLst>
              <a:ext uri="{FF2B5EF4-FFF2-40B4-BE49-F238E27FC236}">
                <a16:creationId xmlns:a16="http://schemas.microsoft.com/office/drawing/2014/main" id="{277CBA0D-C2D3-4BA2-8331-772ED75EDBA9}"/>
              </a:ext>
            </a:extLst>
          </p:cNvPr>
          <p:cNvSpPr>
            <a:spLocks noGrp="1"/>
          </p:cNvSpPr>
          <p:nvPr/>
        </p:nvSpPr>
        <p:spPr>
          <a:xfrm>
            <a:off x="6667500" y="323850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 of must-fix objects remediated</a:t>
            </a:r>
          </a:p>
        </p:txBody>
      </p:sp>
      <p:sp>
        <p:nvSpPr>
          <p:cNvPr id="15" name="Rectangle 14">
            <a:extLst>
              <a:ext uri="{FF2B5EF4-FFF2-40B4-BE49-F238E27FC236}">
                <a16:creationId xmlns:a16="http://schemas.microsoft.com/office/drawing/2014/main" id="{2AE25F4C-BF7C-413D-A4E7-14457D385F85}"/>
              </a:ext>
            </a:extLst>
          </p:cNvPr>
          <p:cNvSpPr>
            <a:spLocks noGrp="1"/>
          </p:cNvSpPr>
          <p:nvPr/>
        </p:nvSpPr>
        <p:spPr>
          <a:xfrm>
            <a:off x="6438900" y="3543300"/>
            <a:ext cx="114300" cy="114300"/>
          </a:xfrm>
          <a:prstGeom prst="rect">
            <a:avLst/>
          </a:prstGeom>
          <a:solidFill>
            <a:srgbClr val="E8B04B"/>
          </a:solidFill>
          <a:ln w="0">
            <a:solidFill>
              <a:srgbClr val="000000">
                <a:alpha val="0"/>
              </a:srgbClr>
            </a:solidFill>
            <a:prstDash val="solid"/>
          </a:ln>
        </p:spPr>
        <p:txBody>
          <a:bodyPr/>
          <a:lstStyle/>
          <a:p>
            <a:endParaRPr lang="en-US"/>
          </a:p>
        </p:txBody>
      </p:sp>
      <p:sp>
        <p:nvSpPr>
          <p:cNvPr id="16" name="Rectangle 15">
            <a:extLst>
              <a:ext uri="{FF2B5EF4-FFF2-40B4-BE49-F238E27FC236}">
                <a16:creationId xmlns:a16="http://schemas.microsoft.com/office/drawing/2014/main" id="{9ACB3B24-C90D-4269-B66A-ABCCE5DE0E5B}"/>
              </a:ext>
            </a:extLst>
          </p:cNvPr>
          <p:cNvSpPr>
            <a:spLocks noGrp="1"/>
          </p:cNvSpPr>
          <p:nvPr/>
        </p:nvSpPr>
        <p:spPr>
          <a:xfrm>
            <a:off x="6667500" y="352425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Unit test pass rate</a:t>
            </a:r>
          </a:p>
        </p:txBody>
      </p:sp>
      <p:sp>
        <p:nvSpPr>
          <p:cNvPr id="17" name="Rectangle 16">
            <a:extLst>
              <a:ext uri="{FF2B5EF4-FFF2-40B4-BE49-F238E27FC236}">
                <a16:creationId xmlns:a16="http://schemas.microsoft.com/office/drawing/2014/main" id="{B18F898C-CED8-43C6-ABD7-14CD26E3562A}"/>
              </a:ext>
            </a:extLst>
          </p:cNvPr>
          <p:cNvSpPr>
            <a:spLocks noGrp="1"/>
          </p:cNvSpPr>
          <p:nvPr/>
        </p:nvSpPr>
        <p:spPr>
          <a:xfrm>
            <a:off x="6438900" y="3829050"/>
            <a:ext cx="114300" cy="114300"/>
          </a:xfrm>
          <a:prstGeom prst="rect">
            <a:avLst/>
          </a:prstGeom>
          <a:solidFill>
            <a:srgbClr val="F26B5B"/>
          </a:solidFill>
          <a:ln w="0">
            <a:solidFill>
              <a:srgbClr val="000000">
                <a:alpha val="0"/>
              </a:srgbClr>
            </a:solidFill>
            <a:prstDash val="solid"/>
          </a:ln>
        </p:spPr>
        <p:txBody>
          <a:bodyPr/>
          <a:lstStyle/>
          <a:p>
            <a:endParaRPr lang="en-US"/>
          </a:p>
        </p:txBody>
      </p:sp>
      <p:sp>
        <p:nvSpPr>
          <p:cNvPr id="18" name="Rectangle 17">
            <a:extLst>
              <a:ext uri="{FF2B5EF4-FFF2-40B4-BE49-F238E27FC236}">
                <a16:creationId xmlns:a16="http://schemas.microsoft.com/office/drawing/2014/main" id="{12A5151E-017A-442F-B8F0-1787C6D1289B}"/>
              </a:ext>
            </a:extLst>
          </p:cNvPr>
          <p:cNvSpPr>
            <a:spLocks noGrp="1"/>
          </p:cNvSpPr>
          <p:nvPr/>
        </p:nvSpPr>
        <p:spPr>
          <a:xfrm>
            <a:off x="6667500" y="381000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Integration defect closure rate</a:t>
            </a:r>
          </a:p>
        </p:txBody>
      </p:sp>
      <p:sp>
        <p:nvSpPr>
          <p:cNvPr id="19" name="Rectangle 18">
            <a:extLst>
              <a:ext uri="{FF2B5EF4-FFF2-40B4-BE49-F238E27FC236}">
                <a16:creationId xmlns:a16="http://schemas.microsoft.com/office/drawing/2014/main" id="{D9A961F3-E7A9-4DE7-B6F7-AB12F6079719}"/>
              </a:ext>
            </a:extLst>
          </p:cNvPr>
          <p:cNvSpPr>
            <a:spLocks noGrp="1"/>
          </p:cNvSpPr>
          <p:nvPr/>
        </p:nvSpPr>
        <p:spPr>
          <a:xfrm>
            <a:off x="6438900" y="4114800"/>
            <a:ext cx="114300" cy="114300"/>
          </a:xfrm>
          <a:prstGeom prst="rect">
            <a:avLst/>
          </a:prstGeom>
          <a:solidFill>
            <a:srgbClr val="2E9E72"/>
          </a:solidFill>
          <a:ln w="0">
            <a:solidFill>
              <a:srgbClr val="000000">
                <a:alpha val="0"/>
              </a:srgbClr>
            </a:solidFill>
            <a:prstDash val="solid"/>
          </a:ln>
        </p:spPr>
        <p:txBody>
          <a:bodyPr/>
          <a:lstStyle/>
          <a:p>
            <a:endParaRPr lang="en-US"/>
          </a:p>
        </p:txBody>
      </p:sp>
      <p:sp>
        <p:nvSpPr>
          <p:cNvPr id="20" name="Rectangle 19">
            <a:extLst>
              <a:ext uri="{FF2B5EF4-FFF2-40B4-BE49-F238E27FC236}">
                <a16:creationId xmlns:a16="http://schemas.microsoft.com/office/drawing/2014/main" id="{18EF4E0C-2156-48D4-8B81-13AC2FC77A72}"/>
              </a:ext>
            </a:extLst>
          </p:cNvPr>
          <p:cNvSpPr>
            <a:spLocks noGrp="1"/>
          </p:cNvSpPr>
          <p:nvPr/>
        </p:nvSpPr>
        <p:spPr>
          <a:xfrm>
            <a:off x="6667500" y="409575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Defect aging by severity</a:t>
            </a:r>
          </a:p>
        </p:txBody>
      </p:sp>
      <p:sp>
        <p:nvSpPr>
          <p:cNvPr id="21" name="Rectangle 20">
            <a:extLst>
              <a:ext uri="{FF2B5EF4-FFF2-40B4-BE49-F238E27FC236}">
                <a16:creationId xmlns:a16="http://schemas.microsoft.com/office/drawing/2014/main" id="{F0657780-4BA3-4914-B8A9-E5C4B6554EE7}"/>
              </a:ext>
            </a:extLst>
          </p:cNvPr>
          <p:cNvSpPr>
            <a:spLocks noGrp="1"/>
          </p:cNvSpPr>
          <p:nvPr/>
        </p:nvSpPr>
        <p:spPr>
          <a:xfrm>
            <a:off x="6438900" y="4400550"/>
            <a:ext cx="114300" cy="114300"/>
          </a:xfrm>
          <a:prstGeom prst="rect">
            <a:avLst/>
          </a:prstGeom>
          <a:solidFill>
            <a:srgbClr val="35506B"/>
          </a:solidFill>
          <a:ln w="0">
            <a:solidFill>
              <a:srgbClr val="000000">
                <a:alpha val="0"/>
              </a:srgbClr>
            </a:solidFill>
            <a:prstDash val="solid"/>
          </a:ln>
        </p:spPr>
        <p:txBody>
          <a:bodyPr/>
          <a:lstStyle/>
          <a:p>
            <a:endParaRPr lang="en-US"/>
          </a:p>
        </p:txBody>
      </p:sp>
      <p:sp>
        <p:nvSpPr>
          <p:cNvPr id="22" name="Rectangle 21">
            <a:extLst>
              <a:ext uri="{FF2B5EF4-FFF2-40B4-BE49-F238E27FC236}">
                <a16:creationId xmlns:a16="http://schemas.microsoft.com/office/drawing/2014/main" id="{7FC28D6E-35DC-4162-BB1F-E84DC258611D}"/>
              </a:ext>
            </a:extLst>
          </p:cNvPr>
          <p:cNvSpPr>
            <a:spLocks noGrp="1"/>
          </p:cNvSpPr>
          <p:nvPr/>
        </p:nvSpPr>
        <p:spPr>
          <a:xfrm>
            <a:off x="6667500" y="438150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Transport first-time-right rate</a:t>
            </a:r>
          </a:p>
        </p:txBody>
      </p:sp>
      <p:sp>
        <p:nvSpPr>
          <p:cNvPr id="23" name="Rectangle 22">
            <a:extLst>
              <a:ext uri="{FF2B5EF4-FFF2-40B4-BE49-F238E27FC236}">
                <a16:creationId xmlns:a16="http://schemas.microsoft.com/office/drawing/2014/main" id="{E16FC843-EC0F-4382-AB42-B6B49135D103}"/>
              </a:ext>
            </a:extLst>
          </p:cNvPr>
          <p:cNvSpPr>
            <a:spLocks noGrp="1"/>
          </p:cNvSpPr>
          <p:nvPr/>
        </p:nvSpPr>
        <p:spPr>
          <a:xfrm>
            <a:off x="6438900" y="4686300"/>
            <a:ext cx="114300" cy="114300"/>
          </a:xfrm>
          <a:prstGeom prst="rect">
            <a:avLst/>
          </a:prstGeom>
          <a:solidFill>
            <a:srgbClr val="4B8BFF"/>
          </a:solidFill>
          <a:ln w="0">
            <a:solidFill>
              <a:srgbClr val="000000">
                <a:alpha val="0"/>
              </a:srgbClr>
            </a:solidFill>
            <a:prstDash val="solid"/>
          </a:ln>
        </p:spPr>
        <p:txBody>
          <a:bodyPr/>
          <a:lstStyle/>
          <a:p>
            <a:endParaRPr lang="en-US"/>
          </a:p>
        </p:txBody>
      </p:sp>
      <p:sp>
        <p:nvSpPr>
          <p:cNvPr id="24" name="Rectangle 23">
            <a:extLst>
              <a:ext uri="{FF2B5EF4-FFF2-40B4-BE49-F238E27FC236}">
                <a16:creationId xmlns:a16="http://schemas.microsoft.com/office/drawing/2014/main" id="{DFF363B6-20FC-40CC-BBFA-EE219FEB62C6}"/>
              </a:ext>
            </a:extLst>
          </p:cNvPr>
          <p:cNvSpPr>
            <a:spLocks noGrp="1"/>
          </p:cNvSpPr>
          <p:nvPr/>
        </p:nvSpPr>
        <p:spPr>
          <a:xfrm>
            <a:off x="6667500" y="466725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Go-live readiness by wave</a:t>
            </a:r>
          </a:p>
        </p:txBody>
      </p:sp>
      <p:sp>
        <p:nvSpPr>
          <p:cNvPr id="25" name="Rectangle 24">
            <a:extLst>
              <a:ext uri="{FF2B5EF4-FFF2-40B4-BE49-F238E27FC236}">
                <a16:creationId xmlns:a16="http://schemas.microsoft.com/office/drawing/2014/main" id="{66ED6AC2-9FA2-4BFE-A938-BE399865B4C9}"/>
              </a:ext>
            </a:extLst>
          </p:cNvPr>
          <p:cNvSpPr>
            <a:spLocks noGrp="1"/>
          </p:cNvSpPr>
          <p:nvPr/>
        </p:nvSpPr>
        <p:spPr>
          <a:xfrm>
            <a:off x="6438900" y="4972050"/>
            <a:ext cx="114300" cy="114300"/>
          </a:xfrm>
          <a:prstGeom prst="rect">
            <a:avLst/>
          </a:prstGeom>
          <a:solidFill>
            <a:srgbClr val="E8B04B"/>
          </a:solidFill>
          <a:ln w="0">
            <a:solidFill>
              <a:srgbClr val="000000">
                <a:alpha val="0"/>
              </a:srgbClr>
            </a:solidFill>
            <a:prstDash val="solid"/>
          </a:ln>
        </p:spPr>
        <p:txBody>
          <a:bodyPr/>
          <a:lstStyle/>
          <a:p>
            <a:endParaRPr lang="en-US"/>
          </a:p>
        </p:txBody>
      </p:sp>
      <p:sp>
        <p:nvSpPr>
          <p:cNvPr id="26" name="Rectangle 25">
            <a:extLst>
              <a:ext uri="{FF2B5EF4-FFF2-40B4-BE49-F238E27FC236}">
                <a16:creationId xmlns:a16="http://schemas.microsoft.com/office/drawing/2014/main" id="{E32B059A-64AA-4362-83F3-61E66C874A62}"/>
              </a:ext>
            </a:extLst>
          </p:cNvPr>
          <p:cNvSpPr>
            <a:spLocks noGrp="1"/>
          </p:cNvSpPr>
          <p:nvPr/>
        </p:nvSpPr>
        <p:spPr>
          <a:xfrm>
            <a:off x="6667500" y="4953000"/>
            <a:ext cx="43053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0">
                <a:solidFill>
                  <a:srgbClr val="102235"/>
                </a:solidFill>
                <a:latin typeface="Aptos"/>
                <a:ea typeface="Aptos"/>
                <a:cs typeface="Aptos"/>
              </a:defRPr>
            </a:pPr>
            <a:r>
              <a:rPr sz="1050" b="0">
                <a:solidFill>
                  <a:srgbClr val="102235"/>
                </a:solidFill>
                <a:latin typeface="Aptos"/>
                <a:ea typeface="Aptos"/>
                <a:cs typeface="Aptos"/>
              </a:rPr>
              <a:t>Production stabilization time</a:t>
            </a:r>
          </a:p>
        </p:txBody>
      </p:sp>
      <p:sp>
        <p:nvSpPr>
          <p:cNvPr id="27" name="Rectangle 26">
            <a:extLst>
              <a:ext uri="{FF2B5EF4-FFF2-40B4-BE49-F238E27FC236}">
                <a16:creationId xmlns:a16="http://schemas.microsoft.com/office/drawing/2014/main" id="{04DEF6C6-985C-4379-AA30-2134BFE8E3C2}"/>
              </a:ext>
            </a:extLst>
          </p:cNvPr>
          <p:cNvSpPr>
            <a:spLocks noGrp="1"/>
          </p:cNvSpPr>
          <p:nvPr/>
        </p:nvSpPr>
        <p:spPr>
          <a:xfrm>
            <a:off x="495300" y="6477000"/>
            <a:ext cx="3238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5B6E82"/>
                </a:solidFill>
                <a:latin typeface="Aptos"/>
                <a:ea typeface="Aptos"/>
                <a:cs typeface="Aptos"/>
              </a:defRPr>
            </a:pPr>
            <a:r>
              <a:rPr sz="750" b="0">
                <a:solidFill>
                  <a:srgbClr val="5B6E82"/>
                </a:solidFill>
                <a:latin typeface="Aptos"/>
                <a:ea typeface="Aptos"/>
                <a:cs typeface="Aptos"/>
              </a:rPr>
              <a:t>TesseraLabs.IO  |  Code Remediation Service</a:t>
            </a:r>
          </a:p>
        </p:txBody>
      </p:sp>
      <p:sp>
        <p:nvSpPr>
          <p:cNvPr id="28" name="Rectangle 27">
            <a:extLst>
              <a:ext uri="{FF2B5EF4-FFF2-40B4-BE49-F238E27FC236}">
                <a16:creationId xmlns:a16="http://schemas.microsoft.com/office/drawing/2014/main" id="{4EDDC3AF-3845-4077-8332-C594E5B655D4}"/>
              </a:ext>
            </a:extLst>
          </p:cNvPr>
          <p:cNvSpPr>
            <a:spLocks noGrp="1"/>
          </p:cNvSpPr>
          <p:nvPr/>
        </p:nvSpPr>
        <p:spPr>
          <a:xfrm>
            <a:off x="11144250" y="6477000"/>
            <a:ext cx="5334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50" b="0">
                <a:solidFill>
                  <a:srgbClr val="5B6E82"/>
                </a:solidFill>
                <a:latin typeface="Aptos"/>
                <a:ea typeface="Aptos"/>
                <a:cs typeface="Aptos"/>
              </a:defRPr>
            </a:pPr>
            <a:r>
              <a:rPr sz="750" b="0">
                <a:solidFill>
                  <a:srgbClr val="5B6E82"/>
                </a:solidFill>
                <a:latin typeface="Aptos"/>
                <a:ea typeface="Aptos"/>
                <a:cs typeface="Aptos"/>
              </a:rPr>
              <a:t>09 / 10</a:t>
            </a:r>
          </a:p>
        </p:txBody>
      </p:sp>
      <p:sp>
        <p:nvSpPr>
          <p:cNvPr id="29" name="Rectangle 28">
            <a:extLst>
              <a:ext uri="{FF2B5EF4-FFF2-40B4-BE49-F238E27FC236}">
                <a16:creationId xmlns:a16="http://schemas.microsoft.com/office/drawing/2014/main" id="{7FA3494A-98A3-452B-A96E-720C7EA6B394}"/>
              </a:ext>
            </a:extLst>
          </p:cNvPr>
          <p:cNvSpPr>
            <a:spLocks noGrp="1"/>
          </p:cNvSpPr>
          <p:nvPr/>
        </p:nvSpPr>
        <p:spPr>
          <a:xfrm>
            <a:off x="495300" y="6343650"/>
            <a:ext cx="11201400" cy="9525"/>
          </a:xfrm>
          <a:prstGeom prst="rect">
            <a:avLst/>
          </a:prstGeom>
          <a:solidFill>
            <a:srgbClr val="C8D5E3"/>
          </a:solidFill>
          <a:ln w="0">
            <a:solidFill>
              <a:srgbClr val="000000">
                <a:alpha val="0"/>
              </a:srgbClr>
            </a:solidFill>
            <a:prstDash val="solid"/>
          </a:ln>
        </p:spPr>
        <p:txBody>
          <a:bodyPr/>
          <a:lstStyle/>
          <a:p>
            <a:endParaRPr lang="en-US"/>
          </a:p>
        </p:txBody>
      </p:sp>
    </p:spTree>
    <p:extLst>
      <p:ext uri="{BB962C8B-B14F-4D97-AF65-F5344CB8AC3E}">
        <p14:creationId xmlns:p14="http://schemas.microsoft.com/office/powerpoint/2010/main" val="372823582"/>
      </p:ext>
    </p:extLst>
  </p:cSld>
  <p:clrMapOvr>
    <a:masterClrMapping/>
  </p:clrMapOvr>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1503</Words>
  <Application>Microsoft Macintosh PowerPoint</Application>
  <DocSecurity>0</DocSecurity>
  <PresentationFormat>Widescreen</PresentationFormat>
  <Paragraphs>211</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Calibri</vt:lpstr>
      <vt:lpstr>ChatGPT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Walnut Exporter</dc:creator>
  <cp:lastModifiedBy>Carlos Ev</cp:lastModifiedBy>
  <cp:revision>1</cp:revision>
  <dcterms:created xsi:type="dcterms:W3CDTF">2026-06-04T04:11:27Z</dcterms:created>
  <dcterms:modified xsi:type="dcterms:W3CDTF">2026-06-04T17:32:03Z</dcterms:modified>
</cp:coreProperties>
</file>